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5" r:id="rId11"/>
    <p:sldId id="266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68" r:id="rId25"/>
    <p:sldId id="284" r:id="rId26"/>
    <p:sldId id="271" r:id="rId27"/>
    <p:sldId id="283" r:id="rId28"/>
    <p:sldId id="267" r:id="rId29"/>
  </p:sldIdLst>
  <p:sldSz cx="9144000" cy="6858000" type="screen4x3"/>
  <p:notesSz cx="6788150" cy="99234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0066"/>
    <a:srgbClr val="1B08A8"/>
    <a:srgbClr val="24D62C"/>
    <a:srgbClr val="FF0066"/>
    <a:srgbClr val="00CC00"/>
    <a:srgbClr val="800000"/>
    <a:srgbClr val="A40C99"/>
    <a:srgbClr val="FF9900"/>
    <a:srgbClr val="FF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076" autoAdjust="0"/>
    <p:restoredTop sz="97356" autoAdjust="0"/>
  </p:normalViewPr>
  <p:slideViewPr>
    <p:cSldViewPr>
      <p:cViewPr>
        <p:scale>
          <a:sx n="120" d="100"/>
          <a:sy n="120" d="100"/>
        </p:scale>
        <p:origin x="-1608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21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22962329479492091"/>
                  <c:y val="-9.4123575688009692E-2"/>
                </c:manualLayout>
              </c:layout>
              <c:showVal val="1"/>
            </c:dLbl>
            <c:dLbl>
              <c:idx val="1"/>
              <c:layout>
                <c:manualLayout>
                  <c:x val="-4.4993708628245699E-2"/>
                  <c:y val="-0.20495994528722297"/>
                </c:manualLayout>
              </c:layout>
              <c:showVal val="1"/>
            </c:dLbl>
            <c:dLbl>
              <c:idx val="2"/>
              <c:layout>
                <c:manualLayout>
                  <c:x val="5.9190112459742129E-2"/>
                  <c:y val="3.6491683097831094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1306.2</c:v>
                </c:pt>
                <c:pt idx="1">
                  <c:v>217.5</c:v>
                </c:pt>
                <c:pt idx="2">
                  <c:v>28756.799999999996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9865797310422064"/>
          <c:y val="0.14506835097767154"/>
          <c:w val="0.37986553801423184"/>
          <c:h val="0.70986329804465809"/>
        </c:manualLayout>
      </c:layout>
      <c:txPr>
        <a:bodyPr/>
        <a:lstStyle/>
        <a:p>
          <a:pPr>
            <a:defRPr sz="1000" baseline="0"/>
          </a:pPr>
          <a:endParaRPr lang="ru-RU"/>
        </a:p>
      </c:txPr>
    </c:legend>
    <c:plotVisOnly val="1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9.6771496432741147E-2"/>
                  <c:y val="-2.0783956692913406E-2"/>
                </c:manualLayout>
              </c:layout>
              <c:showVal val="1"/>
            </c:dLbl>
            <c:dLbl>
              <c:idx val="1"/>
              <c:layout>
                <c:manualLayout>
                  <c:x val="5.3006462606395417E-2"/>
                  <c:y val="-8.026082677165404E-3"/>
                </c:manualLayout>
              </c:layout>
              <c:showVal val="1"/>
            </c:dLbl>
            <c:dLbl>
              <c:idx val="2"/>
              <c:layout>
                <c:manualLayout>
                  <c:x val="-0.12471124081891512"/>
                  <c:y val="-9.1975393700787528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1306.2</c:v>
                </c:pt>
                <c:pt idx="1">
                  <c:v>217.5</c:v>
                </c:pt>
                <c:pt idx="2">
                  <c:v>12466.2</c:v>
                </c:pt>
              </c:numCache>
            </c:numRef>
          </c:val>
        </c:ser>
        <c:firstSliceAng val="0"/>
      </c:pieChart>
    </c:plotArea>
    <c:plotVisOnly val="1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8.3662678748627886E-2"/>
                  <c:y val="-2.0043354277235404E-2"/>
                </c:manualLayout>
              </c:layout>
              <c:showVal val="1"/>
            </c:dLbl>
            <c:dLbl>
              <c:idx val="1"/>
              <c:layout>
                <c:manualLayout>
                  <c:x val="4.3953031533170983E-2"/>
                  <c:y val="2.5636615966692401E-2"/>
                </c:manualLayout>
              </c:layout>
              <c:showVal val="1"/>
            </c:dLbl>
            <c:dLbl>
              <c:idx val="2"/>
              <c:layout>
                <c:manualLayout>
                  <c:x val="-0.10020382865017373"/>
                  <c:y val="-8.0352893418068824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1306.2</c:v>
                </c:pt>
                <c:pt idx="1">
                  <c:v>217.5</c:v>
                </c:pt>
                <c:pt idx="2">
                  <c:v>10947</c:v>
                </c:pt>
              </c:numCache>
            </c:numRef>
          </c:val>
        </c:ser>
        <c:firstSliceAng val="0"/>
      </c:pieChart>
    </c:plotArea>
    <c:plotVisOnly val="1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7615039976013534E-2"/>
          <c:y val="0.16059902544454815"/>
          <c:w val="0.46136306588727044"/>
          <c:h val="0.710256298800137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990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6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0.13726915466513262"/>
                  <c:y val="1.111085836669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306,2</a:t>
                    </a:r>
                  </a:p>
                  <a:p>
                    <a:r>
                      <a:rPr lang="ru-RU" dirty="0" smtClean="0"/>
                      <a:t>1,01%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8.2425861721736618E-2"/>
                  <c:y val="-3.84527492371007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250,0</a:t>
                    </a:r>
                  </a:p>
                  <a:p>
                    <a:r>
                      <a:rPr lang="ru-RU" dirty="0" smtClean="0"/>
                      <a:t>0,83%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1.9946915394264735E-2"/>
                  <c:y val="-3.29766720792855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750,0</a:t>
                    </a:r>
                  </a:p>
                  <a:p>
                    <a:r>
                      <a:rPr lang="ru-RU" dirty="0" smtClean="0"/>
                      <a:t>2,48%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7770401403788838E-2"/>
                  <c:y val="-2.90314678462442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217,5</a:t>
                    </a:r>
                  </a:p>
                  <a:p>
                    <a:r>
                      <a:rPr lang="ru-RU" dirty="0" smtClean="0"/>
                      <a:t>0,72%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6.1335952041427312E-2"/>
                  <c:y val="-0.2441921666340043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9583,4</a:t>
                    </a:r>
                  </a:p>
                  <a:p>
                    <a:r>
                      <a:rPr lang="ru-RU" dirty="0" smtClean="0"/>
                      <a:t>31,65%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3.4078162972810182E-2"/>
                  <c:y val="-2.8871189003051601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1881,8</a:t>
                    </a:r>
                  </a:p>
                  <a:p>
                    <a:r>
                      <a:rPr lang="ru-RU" dirty="0" smtClean="0"/>
                      <a:t>6,21%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-3.5409680760849251E-3"/>
                  <c:y val="3.15399367283518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500,0</a:t>
                    </a:r>
                  </a:p>
                  <a:p>
                    <a:r>
                      <a:rPr lang="ru-RU" dirty="0" smtClean="0"/>
                      <a:t>1,65%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-0.1077934486841285"/>
                  <c:y val="4.23283126627285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395,3</a:t>
                    </a:r>
                  </a:p>
                  <a:p>
                    <a:r>
                      <a:rPr lang="ru-RU" dirty="0" smtClean="0"/>
                      <a:t>1,31%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layout>
                <c:manualLayout>
                  <c:x val="7.168408608773319E-2"/>
                  <c:y val="0.299139813544612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16396,3</a:t>
                    </a:r>
                  </a:p>
                  <a:p>
                    <a:r>
                      <a:rPr lang="ru-RU" dirty="0" smtClean="0"/>
                      <a:t>54,15%</a:t>
                    </a:r>
                    <a:endParaRPr lang="en-US" dirty="0"/>
                  </a:p>
                </c:rich>
              </c:tx>
              <c:showVal val="1"/>
            </c:dLbl>
            <c:dLbl>
              <c:idx val="9"/>
              <c:layout>
                <c:manualLayout>
                  <c:x val="1.2511074344638155E-2"/>
                  <c:y val="-0.1083531524671148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234,7</a:t>
                    </a:r>
                  </a:p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,94%</a:t>
                    </a:r>
                    <a:endParaRPr lang="en-US" dirty="0"/>
                  </a:p>
                </c:rich>
              </c:tx>
              <c:showVal val="1"/>
            </c:dLbl>
            <c:dLbl>
              <c:idx val="10"/>
              <c:layout>
                <c:manualLayout>
                  <c:x val="-5.2605959239186924E-5"/>
                  <c:y val="-2.97218765441776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1620,1</a:t>
                    </a:r>
                  </a:p>
                  <a:p>
                    <a:r>
                      <a:rPr lang="ru-RU" dirty="0" smtClean="0"/>
                      <a:t>13,36%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Доходы от использования имущества, находящегося в муниципальной собственности</c:v>
                </c:pt>
                <c:pt idx="4">
                  <c:v>Дотации бюджетам сельских поселений на выравнивание бюджетной обеспеченности</c:v>
                </c:pt>
                <c:pt idx="5">
                  <c:v>Дотации бюджетам сельских поселений на частичную компенсацию дополнительных расходов на повышение оплаты труда работников бюджетной сферы и иные цели</c:v>
                </c:pt>
                <c:pt idx="6">
                  <c:v>Прочие субсидии бюджетам сельских поселений</c:v>
                </c:pt>
                <c:pt idx="7">
                  <c:v>Субвенции бюджетам сельских поселений на осуществление первичного воинского учета на территориях, где отсутствуют военные комиссариаты</c:v>
                </c:pt>
                <c:pt idx="8">
                  <c:v>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</c:v>
                </c:pt>
              </c:strCache>
            </c:strRef>
          </c:cat>
          <c:val>
            <c:numRef>
              <c:f>Лист1!$B$2:$B$10</c:f>
              <c:numCache>
                <c:formatCode>0.00</c:formatCode>
                <c:ptCount val="9"/>
                <c:pt idx="0">
                  <c:v>1.0110481506455602</c:v>
                </c:pt>
                <c:pt idx="1">
                  <c:v>0.82561501767561685</c:v>
                </c:pt>
                <c:pt idx="2">
                  <c:v>2.4768450530268491</c:v>
                </c:pt>
                <c:pt idx="3">
                  <c:v>0.71824820992339755</c:v>
                </c:pt>
                <c:pt idx="4">
                  <c:v>31.648795841570017</c:v>
                </c:pt>
                <c:pt idx="5">
                  <c:v>6.2144763637723104</c:v>
                </c:pt>
                <c:pt idx="6">
                  <c:v>1.6512300353512337</c:v>
                </c:pt>
                <c:pt idx="7">
                  <c:v>1.3055945643515134</c:v>
                </c:pt>
                <c:pt idx="8">
                  <c:v>54.148146763683492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Доходы от использования имущества, находящегося в муниципальной собственности</c:v>
                </c:pt>
                <c:pt idx="4">
                  <c:v>Дотации бюджетам сельских поселений на выравнивание бюджетной обеспеченности</c:v>
                </c:pt>
                <c:pt idx="5">
                  <c:v>Дотации бюджетам сельских поселений на частичную компенсацию дополнительных расходов на повышение оплаты труда работников бюджетной сферы и иные цели</c:v>
                </c:pt>
                <c:pt idx="6">
                  <c:v>Прочие субсидии бюджетам сельских поселений</c:v>
                </c:pt>
                <c:pt idx="7">
                  <c:v>Субвенции бюджетам сельских поселений на осуществление первичного воинского учета на территориях, где отсутствуют военные комиссариаты</c:v>
                </c:pt>
                <c:pt idx="8">
                  <c:v>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306150</c:v>
                </c:pt>
                <c:pt idx="1">
                  <c:v>250000</c:v>
                </c:pt>
                <c:pt idx="2">
                  <c:v>750000</c:v>
                </c:pt>
                <c:pt idx="3">
                  <c:v>217488.84</c:v>
                </c:pt>
                <c:pt idx="4">
                  <c:v>9583400</c:v>
                </c:pt>
                <c:pt idx="5">
                  <c:v>1881771.84</c:v>
                </c:pt>
                <c:pt idx="6">
                  <c:v>500000</c:v>
                </c:pt>
                <c:pt idx="7">
                  <c:v>395340</c:v>
                </c:pt>
                <c:pt idx="8">
                  <c:v>16396306.27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3066013028215753"/>
          <c:y val="3.5729933648758372E-2"/>
          <c:w val="0.45867327770798788"/>
          <c:h val="0.91315931297068798"/>
        </c:manualLayout>
      </c:layout>
      <c:spPr>
        <a:ln w="3175"/>
      </c:spPr>
      <c:txPr>
        <a:bodyPr/>
        <a:lstStyle/>
        <a:p>
          <a:pPr>
            <a:defRPr sz="900" kern="500" spc="0" baseline="0"/>
          </a:pPr>
          <a:endParaRPr lang="ru-RU"/>
        </a:p>
      </c:txPr>
    </c:legend>
    <c:plotVisOnly val="1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5000000000000001E-2"/>
          <c:y val="8.8340797244094493E-2"/>
          <c:w val="0.52804576771653533"/>
          <c:h val="0.7920686515748047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99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A40C99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3.6519931844244139E-4"/>
                  <c:y val="-7.64376880029614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5441,0</a:t>
                    </a:r>
                  </a:p>
                  <a:p>
                    <a:r>
                      <a:rPr lang="ru-RU" dirty="0" smtClean="0"/>
                      <a:t>17,97%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5189796927003649E-2"/>
                  <c:y val="-9.19207553491828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395,3</a:t>
                    </a:r>
                  </a:p>
                  <a:p>
                    <a:r>
                      <a:rPr lang="ru-RU" dirty="0" smtClean="0"/>
                      <a:t>1,31%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9778782072053634E-2"/>
                  <c:y val="1.280497640978058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553,0</a:t>
                    </a:r>
                  </a:p>
                  <a:p>
                    <a:r>
                      <a:rPr lang="ru-RU" dirty="0" smtClean="0"/>
                      <a:t>1,83%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1.710560344648368E-2"/>
                  <c:y val="5.62607957971769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1987,6</a:t>
                    </a:r>
                  </a:p>
                  <a:p>
                    <a:r>
                      <a:rPr lang="ru-RU" dirty="0" smtClean="0"/>
                      <a:t>6,56%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6.5471159787106104E-2"/>
                  <c:y val="-0.1576567448652333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14968,7</a:t>
                    </a:r>
                  </a:p>
                  <a:p>
                    <a:r>
                      <a:rPr lang="ru-RU" dirty="0" smtClean="0"/>
                      <a:t>49,43%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1.0120941263475996E-2"/>
                  <c:y val="-0.1812556298124203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108</a:t>
                    </a:r>
                    <a:r>
                      <a:rPr lang="en-US" dirty="0" smtClean="0"/>
                      <a:t>,00</a:t>
                    </a:r>
                    <a:endParaRPr lang="ru-RU" dirty="0" smtClean="0"/>
                  </a:p>
                  <a:p>
                    <a:r>
                      <a:rPr lang="ru-RU" dirty="0" smtClean="0"/>
                      <a:t>0,36%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3.0362823790427977E-2"/>
                  <c:y val="-0.1369477006812880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6826,8</a:t>
                    </a:r>
                  </a:p>
                  <a:p>
                    <a:r>
                      <a:rPr lang="ru-RU" dirty="0" smtClean="0"/>
                      <a:t>22,55%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Социальная политика</c:v>
                </c:pt>
                <c:pt idx="6">
                  <c:v>Культура, кинематография</c:v>
                </c:pt>
              </c:strCache>
            </c:strRef>
          </c:cat>
          <c:val>
            <c:numRef>
              <c:f>Лист1!$B$2:$B$8</c:f>
              <c:numCache>
                <c:formatCode>0.00</c:formatCode>
                <c:ptCount val="7"/>
                <c:pt idx="0">
                  <c:v>5441</c:v>
                </c:pt>
                <c:pt idx="1">
                  <c:v>395.3</c:v>
                </c:pt>
                <c:pt idx="2">
                  <c:v>553</c:v>
                </c:pt>
                <c:pt idx="3">
                  <c:v>1987.6</c:v>
                </c:pt>
                <c:pt idx="4">
                  <c:v>14968.7</c:v>
                </c:pt>
                <c:pt idx="5">
                  <c:v>108</c:v>
                </c:pt>
                <c:pt idx="6">
                  <c:v>6826.8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Социальная политика</c:v>
                </c:pt>
                <c:pt idx="6">
                  <c:v>Культура, кинематография</c:v>
                </c:pt>
              </c:strCache>
            </c:strRef>
          </c:cat>
          <c:val>
            <c:numRef>
              <c:f>Лист1!$C$2:$C$8</c:f>
              <c:numCache>
                <c:formatCode>0.00</c:formatCode>
                <c:ptCount val="7"/>
                <c:pt idx="0">
                  <c:v>17.968719039378602</c:v>
                </c:pt>
                <c:pt idx="1">
                  <c:v>1.3054649212031546</c:v>
                </c:pt>
                <c:pt idx="2">
                  <c:v>1.8262638538460523</c:v>
                </c:pt>
                <c:pt idx="3">
                  <c:v>6.5639819817439671</c:v>
                </c:pt>
                <c:pt idx="4">
                  <c:v>49.433627032667992</c:v>
                </c:pt>
                <c:pt idx="5">
                  <c:v>0.35666635843648031</c:v>
                </c:pt>
                <c:pt idx="6">
                  <c:v>22.545276812723735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6346243438320263"/>
          <c:y val="4.4133366141732473E-2"/>
          <c:w val="0.31929691601049881"/>
          <c:h val="0.71315600393700751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</c:chart>
  <c:spPr>
    <a:solidFill>
      <a:prstClr val="black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0852045546516787E-2"/>
          <c:y val="0.15422725607465657"/>
          <c:w val="0.40835652669054295"/>
          <c:h val="0.6820574841283704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FF0066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00CC00"/>
              </a:solidFill>
            </c:spPr>
          </c:dPt>
          <c:dPt>
            <c:idx val="4"/>
            <c:spPr>
              <a:solidFill>
                <a:srgbClr val="800000"/>
              </a:solidFill>
            </c:spPr>
          </c:dPt>
          <c:dPt>
            <c:idx val="5"/>
            <c:spPr>
              <a:solidFill>
                <a:srgbClr val="002060"/>
              </a:solidFill>
            </c:spPr>
          </c:dPt>
          <c:dPt>
            <c:idx val="6"/>
            <c:spPr>
              <a:solidFill>
                <a:srgbClr val="A40C99"/>
              </a:solidFill>
            </c:spPr>
          </c:dPt>
          <c:dPt>
            <c:idx val="7"/>
            <c:spPr>
              <a:solidFill>
                <a:srgbClr val="FF9900"/>
              </a:solidFill>
            </c:spPr>
          </c:dPt>
          <c:dPt>
            <c:idx val="8"/>
            <c:spPr>
              <a:solidFill>
                <a:srgbClr val="00B050"/>
              </a:solidFill>
            </c:spPr>
          </c:dPt>
          <c:dPt>
            <c:idx val="9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9.0066246848636324E-3"/>
                  <c:y val="-3.31435719707099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1054,0</a:t>
                    </a:r>
                    <a:endParaRPr lang="ru-RU" dirty="0" smtClean="0"/>
                  </a:p>
                  <a:p>
                    <a:r>
                      <a:rPr lang="ru-RU" dirty="0" smtClean="0"/>
                      <a:t>3,5%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2.980633674998975E-2"/>
                  <c:y val="-9.784625812904136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3214,5</a:t>
                    </a:r>
                    <a:endParaRPr lang="ru-RU" dirty="0" smtClean="0"/>
                  </a:p>
                  <a:p>
                    <a:r>
                      <a:rPr lang="ru-RU" dirty="0" smtClean="0"/>
                      <a:t>10,6%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6438713479651259E-2"/>
                  <c:y val="-0.1768036539915196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670,4</a:t>
                    </a:r>
                    <a:endParaRPr lang="ru-RU" dirty="0" smtClean="0"/>
                  </a:p>
                  <a:p>
                    <a:r>
                      <a:rPr lang="ru-RU" dirty="0" smtClean="0"/>
                      <a:t>2,2%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2659112725933734E-2"/>
                  <c:y val="-9.793050490872749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40,0</a:t>
                    </a:r>
                  </a:p>
                  <a:p>
                    <a:r>
                      <a:rPr lang="ru-RU" dirty="0" smtClean="0"/>
                      <a:t>0,1%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3.6326391357018838E-2"/>
                  <c:y val="-2.11306768030743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462,1</a:t>
                    </a:r>
                    <a:endParaRPr lang="ru-RU" dirty="0" smtClean="0"/>
                  </a:p>
                  <a:p>
                    <a:r>
                      <a:rPr lang="ru-RU" dirty="0" smtClean="0"/>
                      <a:t>1,5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5.2740411147084519E-2"/>
                  <c:y val="2.810093846275132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395,3</a:t>
                    </a:r>
                    <a:endParaRPr lang="ru-RU" dirty="0" smtClean="0"/>
                  </a:p>
                  <a:p>
                    <a:r>
                      <a:rPr lang="ru-RU" dirty="0" smtClean="0"/>
                      <a:t>1,3%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4.4084689295589306E-2"/>
                  <c:y val="0.1130609173778692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553</a:t>
                    </a:r>
                    <a:endParaRPr lang="ru-RU" dirty="0" smtClean="0"/>
                  </a:p>
                  <a:p>
                    <a:r>
                      <a:rPr lang="ru-RU" dirty="0" smtClean="0"/>
                      <a:t>1,8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1.7208474244111698E-2"/>
                  <c:y val="0.1343479144671043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1987,6</a:t>
                    </a:r>
                  </a:p>
                  <a:p>
                    <a:r>
                      <a:rPr lang="ru-RU" dirty="0" smtClean="0"/>
                      <a:t>6,6%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layout>
                <c:manualLayout>
                  <c:x val="9.3408009125846236E-2"/>
                  <c:y val="-3.030449414059782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12450,0</a:t>
                    </a:r>
                    <a:endParaRPr lang="ru-RU" dirty="0" smtClean="0"/>
                  </a:p>
                  <a:p>
                    <a:r>
                      <a:rPr lang="ru-RU" dirty="0" smtClean="0"/>
                      <a:t>41,1%</a:t>
                    </a:r>
                    <a:endParaRPr lang="en-US" dirty="0"/>
                  </a:p>
                </c:rich>
              </c:tx>
              <c:showVal val="1"/>
            </c:dLbl>
            <c:dLbl>
              <c:idx val="9"/>
              <c:layout>
                <c:manualLayout>
                  <c:x val="1.6609790978665197E-2"/>
                  <c:y val="0.1663284557797154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2518,7</a:t>
                    </a:r>
                    <a:endParaRPr lang="ru-RU" dirty="0" smtClean="0"/>
                  </a:p>
                  <a:p>
                    <a:r>
                      <a:rPr lang="ru-RU" dirty="0" smtClean="0"/>
                      <a:t>8,3%</a:t>
                    </a:r>
                    <a:endParaRPr lang="en-US" dirty="0"/>
                  </a:p>
                </c:rich>
              </c:tx>
              <c:showVal val="1"/>
            </c:dLbl>
            <c:dLbl>
              <c:idx val="10"/>
              <c:layout>
                <c:manualLayout>
                  <c:x val="-1.9585550300580675E-2"/>
                  <c:y val="-2.01201018999580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6826,8</a:t>
                    </a:r>
                    <a:endParaRPr lang="ru-RU" dirty="0" smtClean="0"/>
                  </a:p>
                  <a:p>
                    <a:r>
                      <a:rPr lang="ru-RU" dirty="0" smtClean="0"/>
                      <a:t>22,5%</a:t>
                    </a:r>
                    <a:endParaRPr lang="en-US" dirty="0"/>
                  </a:p>
                </c:rich>
              </c:tx>
              <c:showVal val="1"/>
            </c:dLbl>
            <c:dLbl>
              <c:idx val="11"/>
              <c:layout>
                <c:manualLayout>
                  <c:x val="-4.4879143749635218E-2"/>
                  <c:y val="-1.78595443872322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108,0</a:t>
                    </a:r>
                    <a:endParaRPr lang="ru-RU" dirty="0" smtClean="0"/>
                  </a:p>
                  <a:p>
                    <a:r>
                      <a:rPr lang="ru-RU" dirty="0" smtClean="0"/>
                      <a:t>0,4%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Лист1!$A$2:$A$13</c:f>
              <c:strCache>
                <c:ptCount val="12"/>
                <c:pt idx="0">
                  <c:v>Функционирование высшего должностного лица</c:v>
                </c:pt>
                <c:pt idx="1">
                  <c:v>Функционирование местной администрации</c:v>
                </c:pt>
                <c:pt idx="2">
                  <c:v>Обеспечение проведения выборов и референдумов</c:v>
                </c:pt>
                <c:pt idx="3">
                  <c:v>Резервные фонды</c:v>
                </c:pt>
                <c:pt idx="4">
                  <c:v>Другие общегосударственные вопросы </c:v>
                </c:pt>
                <c:pt idx="5">
                  <c:v>Мобилизационная и вневойсковая подготовка</c:v>
                </c:pt>
                <c:pt idx="6">
                  <c:v>Другие вопросы в области национальной безопасности и правоохранительной деятельности</c:v>
                </c:pt>
                <c:pt idx="7">
                  <c:v>Национальная экономика</c:v>
                </c:pt>
                <c:pt idx="8">
                  <c:v>Коммунальное хозяйство</c:v>
                </c:pt>
                <c:pt idx="9">
                  <c:v>Благоустройство </c:v>
                </c:pt>
                <c:pt idx="10">
                  <c:v>Культура</c:v>
                </c:pt>
                <c:pt idx="11">
                  <c:v>Пенсионное обеспечение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1054</c:v>
                </c:pt>
                <c:pt idx="1">
                  <c:v>3214.5</c:v>
                </c:pt>
                <c:pt idx="2">
                  <c:v>670.4</c:v>
                </c:pt>
                <c:pt idx="3">
                  <c:v>40</c:v>
                </c:pt>
                <c:pt idx="4">
                  <c:v>462.1</c:v>
                </c:pt>
                <c:pt idx="5">
                  <c:v>395.3</c:v>
                </c:pt>
                <c:pt idx="6">
                  <c:v>553</c:v>
                </c:pt>
                <c:pt idx="7">
                  <c:v>1987.6</c:v>
                </c:pt>
                <c:pt idx="8">
                  <c:v>12450</c:v>
                </c:pt>
                <c:pt idx="9">
                  <c:v>2518.6999999999998</c:v>
                </c:pt>
                <c:pt idx="10">
                  <c:v>6826.8</c:v>
                </c:pt>
                <c:pt idx="11">
                  <c:v>108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Функционирование высшего должностного лица</c:v>
                </c:pt>
                <c:pt idx="1">
                  <c:v>Функционирование местной администрации</c:v>
                </c:pt>
                <c:pt idx="2">
                  <c:v>Обеспечение проведения выборов и референдумов</c:v>
                </c:pt>
                <c:pt idx="3">
                  <c:v>Резервные фонды</c:v>
                </c:pt>
                <c:pt idx="4">
                  <c:v>Другие общегосударственные вопросы </c:v>
                </c:pt>
                <c:pt idx="5">
                  <c:v>Мобилизационная и вневойсковая подготовка</c:v>
                </c:pt>
                <c:pt idx="6">
                  <c:v>Другие вопросы в области национальной безопасности и правоохранительной деятельности</c:v>
                </c:pt>
                <c:pt idx="7">
                  <c:v>Национальная экономика</c:v>
                </c:pt>
                <c:pt idx="8">
                  <c:v>Коммунальное хозяйство</c:v>
                </c:pt>
                <c:pt idx="9">
                  <c:v>Благоустройство </c:v>
                </c:pt>
                <c:pt idx="10">
                  <c:v>Культура</c:v>
                </c:pt>
                <c:pt idx="11">
                  <c:v>Пенсионное обеспечение</c:v>
                </c:pt>
              </c:strCache>
            </c:strRef>
          </c:cat>
          <c:val>
            <c:numRef>
              <c:f>Лист1!$C$2:$C$13</c:f>
              <c:numCache>
                <c:formatCode>0.0</c:formatCode>
                <c:ptCount val="12"/>
                <c:pt idx="0">
                  <c:v>3.4807994610375026</c:v>
                </c:pt>
                <c:pt idx="1">
                  <c:v>10.615777862908018</c:v>
                </c:pt>
                <c:pt idx="2">
                  <c:v>2.2139733953316334</c:v>
                </c:pt>
                <c:pt idx="3">
                  <c:v>0.13209865127277051</c:v>
                </c:pt>
                <c:pt idx="4">
                  <c:v>1.5260696688286812</c:v>
                </c:pt>
                <c:pt idx="5">
                  <c:v>1.3054649212031544</c:v>
                </c:pt>
                <c:pt idx="6">
                  <c:v>1.8262638538460521</c:v>
                </c:pt>
                <c:pt idx="7">
                  <c:v>6.5639819817439662</c:v>
                </c:pt>
                <c:pt idx="8">
                  <c:v>41.115705208649821</c:v>
                </c:pt>
                <c:pt idx="9">
                  <c:v>8.3179218240181747</c:v>
                </c:pt>
                <c:pt idx="10">
                  <c:v>22.545276812723742</c:v>
                </c:pt>
                <c:pt idx="11">
                  <c:v>0.35666635843648037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1525430846518094"/>
          <c:y val="0"/>
          <c:w val="0.48429822517665033"/>
          <c:h val="1"/>
        </c:manualLayout>
      </c:layout>
      <c:txPr>
        <a:bodyPr/>
        <a:lstStyle/>
        <a:p>
          <a:pPr>
            <a:defRPr sz="1050" baseline="0"/>
          </a:pPr>
          <a:endParaRPr lang="ru-RU"/>
        </a:p>
      </c:txPr>
    </c:legend>
    <c:plotVisOnly val="1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4925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B92CF-D101-4B3C-A110-7061E678091B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3288"/>
            <a:ext cx="5429250" cy="4465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498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4925" y="942498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22509-220D-4480-8216-8A0EFFD70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2509-220D-4480-8216-8A0EFFD7040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D844C-077A-416A-8090-3336F49FDDCC}" type="datetimeFigureOut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08798-5C8A-4D6A-8E60-394674786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9769B-3D6E-42A3-8608-A5084D538822}" type="datetimeFigureOut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8FB72-BD5A-4365-BB11-5B4508768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BEB50-4987-4771-80DE-5D2CEC5D3DC7}" type="datetimeFigureOut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2D512-5FBA-4DC7-8899-11E131C2F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3B5E4-141C-433A-AD7D-4634B79B8067}" type="datetimeFigureOut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AEDF2-7507-432E-BC29-FAB80F854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75CF8-2DFA-43A3-ACBF-2DBF28F31CDE}" type="datetimeFigureOut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1D054-ECF5-4552-BF36-E6839129A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18AAB-58F7-452B-B957-CD1982A242DF}" type="datetimeFigureOut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2AA78-A9AC-4541-941A-A4DFF4296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4B230-7FD9-4574-B46B-C7347D6BC238}" type="datetimeFigureOut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0F0DB-9355-4A0D-91D2-78E37584B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1CEFE-66EC-4BD0-9E05-37B82CB5AB31}" type="datetimeFigureOut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98483-E9A6-451F-B0AE-455B22168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65E4F-C69D-4BE9-B80C-E1F788081505}" type="datetimeFigureOut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E61D1-B01A-4021-A0EC-2027106C8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3C0C6-180F-46EE-B74F-60FCA7A51215}" type="datetimeFigureOut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F5A05-11AE-4066-BAAE-D60865AB8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14486-772D-4DF9-A9D3-8F6F1B9BF263}" type="datetimeFigureOut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64BAC-B2F1-4D41-A4D8-25B81CC31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3DFEA6-9E3B-409F-8514-454883449E8E}" type="datetimeFigureOut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187B5B-E5A0-473F-AD96-F899E2A2C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20" r:id="rId3"/>
    <p:sldLayoutId id="2147483717" r:id="rId4"/>
    <p:sldLayoutId id="2147483716" r:id="rId5"/>
    <p:sldLayoutId id="2147483715" r:id="rId6"/>
    <p:sldLayoutId id="2147483714" r:id="rId7"/>
    <p:sldLayoutId id="2147483713" r:id="rId8"/>
    <p:sldLayoutId id="2147483712" r:id="rId9"/>
    <p:sldLayoutId id="2147483711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possovet2010@mail.ru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1%8E%D0%B4%D0%B6%D0%B5%D1%82%D0%BD%D1%8B%D0%B9_%D0%BF%D1%80%D0%BE%D1%86%D0%B5%D1%81%D1%8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vye-gorki-3734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1393" y="500042"/>
            <a:ext cx="8229599" cy="192882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БЮДЖЕТ ДЛЯ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ГРАЖДАН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072074"/>
            <a:ext cx="8358246" cy="135732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к</a:t>
            </a:r>
            <a:r>
              <a:rPr lang="ru-RU" sz="2400" b="1" dirty="0" smtClean="0"/>
              <a:t> проекту бюджета Новогоркинского сельского</a:t>
            </a:r>
            <a:r>
              <a:rPr lang="en-US" sz="2400" b="1" dirty="0" smtClean="0"/>
              <a:t> </a:t>
            </a:r>
            <a:r>
              <a:rPr lang="ru-RU" sz="2400" b="1" dirty="0" smtClean="0"/>
              <a:t>поселения</a:t>
            </a:r>
            <a:r>
              <a:rPr lang="en-US" sz="2400" b="1" dirty="0" smtClean="0"/>
              <a:t> </a:t>
            </a:r>
            <a:r>
              <a:rPr lang="ru-RU" sz="2400" b="1" dirty="0" smtClean="0"/>
              <a:t>на 2025 год и на плановый период 2026 и 2027 годов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625" y="285750"/>
            <a:ext cx="8229600" cy="796925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400" b="1" dirty="0">
              <a:ln w="635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2537" name="TextBox 7"/>
          <p:cNvSpPr txBox="1">
            <a:spLocks noChangeArrowheads="1"/>
          </p:cNvSpPr>
          <p:nvPr/>
        </p:nvSpPr>
        <p:spPr bwMode="auto">
          <a:xfrm>
            <a:off x="5857875" y="1357313"/>
            <a:ext cx="2143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>
                <a:solidFill>
                  <a:schemeClr val="bg1"/>
                </a:solidFill>
                <a:latin typeface="Times New Roman" pitchFamily="18" charset="0"/>
              </a:rPr>
              <a:t>тыс. руб. %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714348" y="1785926"/>
          <a:ext cx="7215238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5720" y="0"/>
            <a:ext cx="8429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Структура расходов бюджета</a:t>
            </a:r>
            <a:endParaRPr lang="ru-RU" sz="44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81" name="Group 229"/>
          <p:cNvGraphicFramePr>
            <a:graphicFrameLocks noGrp="1"/>
          </p:cNvGraphicFramePr>
          <p:nvPr>
            <p:ph idx="1"/>
          </p:nvPr>
        </p:nvGraphicFramePr>
        <p:xfrm>
          <a:off x="285720" y="620092"/>
          <a:ext cx="8501122" cy="4809173"/>
        </p:xfrm>
        <a:graphic>
          <a:graphicData uri="http://schemas.openxmlformats.org/drawingml/2006/table">
            <a:tbl>
              <a:tblPr/>
              <a:tblGrid>
                <a:gridCol w="2786053"/>
                <a:gridCol w="714380"/>
                <a:gridCol w="714380"/>
                <a:gridCol w="571504"/>
                <a:gridCol w="714380"/>
                <a:gridCol w="571504"/>
                <a:gridCol w="714380"/>
                <a:gridCol w="500066"/>
                <a:gridCol w="714409"/>
                <a:gridCol w="500066"/>
              </a:tblGrid>
              <a:tr h="2444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РАСХОДЫ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2024 год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2025 год</a:t>
                      </a:r>
                    </a:p>
                  </a:txBody>
                  <a:tcPr marL="9525" marR="9525" marT="9525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2026 год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2027 год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8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сумма, тыс.руб.</a:t>
                      </a:r>
                    </a:p>
                  </a:txBody>
                  <a:tcPr marL="9525" marR="9525" marT="9525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сумма, тыс.руб.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доля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сумма, тыс.руб.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доля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сумма, тыс.руб.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доля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сумма, тыс.руб.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доля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Расходы, всего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20693,3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24889,0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30280,4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13760,8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12089,3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 к предыдущему году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120,3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121,7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45,4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87,9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5011,3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4705,6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18,9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5441,0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4670,6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33,9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4670,6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38,7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 к предыдущему году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93,9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115,6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85,8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267,5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345,7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395,3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433,0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3,1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448,6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3,7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 к предыдущему году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129,2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114,3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109,5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103,6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Национальная безопасность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427,0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653,6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553,0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353,0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353,0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 к предыдущему году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153,1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84,6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63,8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2603,9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3050,9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12,3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1987,6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1987,6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14,5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1987,6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16,4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 к предыдущему году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117,2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65,1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100,0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100,0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5104,1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5525,1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22,2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14968,7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49,4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2200,0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2200,0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18,2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 к предыдущему году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108,2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270,9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14,7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Социальная политика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108,0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108,0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108,0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108,0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108,0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 к предыдущему году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7171,5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10500,1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42,2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6826,8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22,5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4008,6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29,1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2321,5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19,2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005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 к предыдущему году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146,4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65,0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58,7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57,9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/>
        </p:nvGraphicFramePr>
        <p:xfrm>
          <a:off x="142844" y="1357298"/>
          <a:ext cx="8643998" cy="517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Структура расходов по разделам и подразделам классификации расходов бюджета</a:t>
            </a:r>
            <a:endParaRPr lang="ru-RU" sz="32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Расходы бюджета Новогоркинского сельского поселения на реализацию муниципальных программ на </a:t>
            </a:r>
            <a:r>
              <a:rPr lang="ru-RU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2025 </a:t>
            </a:r>
            <a:r>
              <a:rPr lang="ru-RU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год и плановый период </a:t>
            </a:r>
            <a:r>
              <a:rPr lang="ru-RU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2026-2027 </a:t>
            </a:r>
            <a:r>
              <a:rPr lang="ru-RU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годы</a:t>
            </a:r>
            <a:endParaRPr lang="ru-RU" sz="28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5" name="Group 229"/>
          <p:cNvGraphicFramePr>
            <a:graphicFrameLocks noGrp="1"/>
          </p:cNvGraphicFramePr>
          <p:nvPr>
            <p:ph idx="1"/>
          </p:nvPr>
        </p:nvGraphicFramePr>
        <p:xfrm>
          <a:off x="214282" y="1357298"/>
          <a:ext cx="8786873" cy="5357853"/>
        </p:xfrm>
        <a:graphic>
          <a:graphicData uri="http://schemas.openxmlformats.org/drawingml/2006/table">
            <a:tbl>
              <a:tblPr/>
              <a:tblGrid>
                <a:gridCol w="4887823"/>
                <a:gridCol w="1451081"/>
                <a:gridCol w="1298337"/>
                <a:gridCol w="1149632"/>
              </a:tblGrid>
              <a:tr h="24349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муниципальной программы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2025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2026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2027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8643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Муниципальная программа Новогоркинского сельского поселения «Управление и распоряжение муниципальным имуществом Новогоркинского сельского поселения на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2025-20267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годы»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12 100,00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12 100,00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12 100,00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8097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Муниципальная программа Новогоркинского сельского поселения «Совершенствование муниципального управления Новогоркинского сельского поселения на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2025-2027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годы»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766 462,00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4 766 462,00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4 766 462,00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8643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Муниципальная программа Новогоркинского сельского поселения «Обеспечение пожарной безопасности на территории Новогоркинского сельского поселения на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2025-2027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годы»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253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000,00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53 000,00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53 000,00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5064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Муниципальная программа Новогоркинского сельского поселения «Развитие культуры в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Новогоркинском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сельском поселении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2025-2027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г.г.»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6 826 820,74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008 553,68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2 321 483,08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65064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Муниципальная программа «Улучшение условий и охраны труда в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Новогоркинском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сельском поселении на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2025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 и плановый период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2026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2027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годы»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5064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Муниципальная программа «Энергосбережение и повышение энергетической эффективности администрации Новогоркинского сельского поселения на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2025-2027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годы»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100 000,00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7527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Муниципальная программа Новогоркинского сельского поселения «Развитие территории Новогоркинского сельского поселения на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2025-2027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годы»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698 693,21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930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000,00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930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000,00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Муниципальная программа Новогоркинского сельского поселения «Управление и распоряжение муниципальным имуществом Новогоркинского сельского поселения на </a:t>
            </a:r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2025-2027 </a:t>
            </a:r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годы»</a:t>
            </a:r>
            <a:endParaRPr lang="ru-RU" sz="24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571613"/>
          <a:ext cx="9144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480"/>
                <a:gridCol w="7429520"/>
              </a:tblGrid>
              <a:tr h="41140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Цели</a:t>
                      </a:r>
                      <a:r>
                        <a:rPr lang="ru-RU" sz="1200" baseline="0" dirty="0" smtClean="0"/>
                        <a:t> программы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200" dirty="0" smtClean="0"/>
                        <a:t>Эффективное управление муниципальным</a:t>
                      </a:r>
                      <a:r>
                        <a:rPr lang="ru-RU" sz="1200" baseline="0" dirty="0" smtClean="0"/>
                        <a:t> имуществом.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Рациональное и эффективное использование муниципального имущества.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6211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бюджетных ассигнований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2025 </a:t>
                      </a:r>
                      <a:r>
                        <a:rPr lang="ru-RU" sz="1200" dirty="0" smtClean="0"/>
                        <a:t>–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smtClean="0"/>
                        <a:t>12 100,00 </a:t>
                      </a:r>
                      <a:r>
                        <a:rPr lang="ru-RU" sz="1200" baseline="0" dirty="0" smtClean="0"/>
                        <a:t>тыс. руб.;</a:t>
                      </a:r>
                    </a:p>
                    <a:p>
                      <a:r>
                        <a:rPr lang="ru-RU" sz="1200" baseline="0" dirty="0" smtClean="0"/>
                        <a:t>2026 </a:t>
                      </a:r>
                      <a:r>
                        <a:rPr lang="ru-RU" sz="1200" baseline="0" dirty="0" smtClean="0"/>
                        <a:t>– </a:t>
                      </a:r>
                      <a:r>
                        <a:rPr lang="ru-RU" sz="1200" baseline="0" dirty="0" smtClean="0"/>
                        <a:t>12 100,00 </a:t>
                      </a:r>
                      <a:r>
                        <a:rPr lang="ru-RU" sz="1200" baseline="0" dirty="0" smtClean="0"/>
                        <a:t>тыс. руб.;</a:t>
                      </a:r>
                    </a:p>
                    <a:p>
                      <a:r>
                        <a:rPr lang="ru-RU" sz="1200" baseline="0" dirty="0" smtClean="0"/>
                        <a:t>2027 </a:t>
                      </a:r>
                      <a:r>
                        <a:rPr lang="ru-RU" sz="1200" baseline="0" dirty="0" smtClean="0"/>
                        <a:t>– </a:t>
                      </a:r>
                      <a:r>
                        <a:rPr lang="ru-RU" sz="1200" baseline="0" dirty="0" smtClean="0"/>
                        <a:t>12 100,00 </a:t>
                      </a:r>
                      <a:r>
                        <a:rPr lang="ru-RU" sz="1200" baseline="0" dirty="0" smtClean="0"/>
                        <a:t>тыс. руб.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 rot="10800000" flipV="1">
            <a:off x="0" y="262157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Сведения о целевых показателях реализации программы</a:t>
            </a:r>
            <a:endParaRPr lang="ru-RU" sz="28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3571876"/>
          <a:ext cx="9143999" cy="2037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924"/>
                <a:gridCol w="2657231"/>
                <a:gridCol w="625230"/>
                <a:gridCol w="859692"/>
                <a:gridCol w="781538"/>
                <a:gridCol w="625230"/>
                <a:gridCol w="3126154"/>
              </a:tblGrid>
              <a:tr h="285752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№ </a:t>
                      </a:r>
                      <a:r>
                        <a:rPr lang="ru-RU" sz="1200" dirty="0" err="1" smtClean="0"/>
                        <a:t>п</a:t>
                      </a:r>
                      <a:r>
                        <a:rPr lang="ru-RU" sz="1200" dirty="0" smtClean="0"/>
                        <a:t>/</a:t>
                      </a:r>
                      <a:r>
                        <a:rPr lang="ru-RU" sz="1200" dirty="0" err="1" smtClean="0"/>
                        <a:t>п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 показателя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ед. </a:t>
                      </a:r>
                      <a:r>
                        <a:rPr lang="ru-RU" sz="1200" dirty="0" err="1" smtClean="0"/>
                        <a:t>изм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Значение показателей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Ожидаемый результат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2025г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2026г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2027г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Инвентаризация, постановка на кадастровый учёт объектов недвижимости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Инвентаризация, постановка на кадастровый учёт объектов недвижимости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68010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Оплата взносов за капитальный ремонт нежилых помещений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Снижение уровня износа жилищного фонда, в результате реализации программы проведения капитального ремонта</a:t>
                      </a:r>
                      <a:r>
                        <a:rPr lang="ru-RU" sz="1200" baseline="0" dirty="0" smtClean="0"/>
                        <a:t> в соответствии с ЖК РФ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Муниципальная программа Новогоркинского сельского поселения «Совершенствование муниципального управления Новогоркинского сельского поселения на </a:t>
            </a:r>
            <a:r>
              <a:rPr lang="ru-RU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2025-2027 </a:t>
            </a:r>
            <a:r>
              <a:rPr lang="ru-RU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годы»</a:t>
            </a:r>
            <a:endParaRPr lang="ru-RU" sz="28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2178970"/>
          <a:ext cx="8072494" cy="3521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574"/>
                <a:gridCol w="6558920"/>
              </a:tblGrid>
              <a:tr h="279905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Цели</a:t>
                      </a:r>
                      <a:r>
                        <a:rPr lang="ru-RU" sz="1200" baseline="0" dirty="0" smtClean="0"/>
                        <a:t> программы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200" dirty="0" smtClean="0"/>
                        <a:t>Совершенствование</a:t>
                      </a:r>
                      <a:r>
                        <a:rPr lang="ru-RU" sz="1200" baseline="0" dirty="0" smtClean="0"/>
                        <a:t> системы муниципальной службы </a:t>
                      </a:r>
                      <a:r>
                        <a:rPr lang="ru-RU" sz="1200" baseline="0" dirty="0" err="1" smtClean="0"/>
                        <a:t>Новогоркинского</a:t>
                      </a:r>
                      <a:r>
                        <a:rPr lang="ru-RU" sz="1200" baseline="0" dirty="0" smtClean="0"/>
                        <a:t> сельского поселения.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Обеспечение деятельности администрации </a:t>
                      </a:r>
                      <a:r>
                        <a:rPr lang="ru-RU" sz="1200" baseline="0" dirty="0" err="1" smtClean="0"/>
                        <a:t>Новогоркинского</a:t>
                      </a:r>
                      <a:r>
                        <a:rPr lang="ru-RU" sz="1200" baseline="0" dirty="0" smtClean="0"/>
                        <a:t> сельского поселения, повышение их эффективности и результативности.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Материально-техническое, транспортное, информационно-техническое и правовое обеспечение деятельности органов местного самоуправления сельского поселения.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Организация и проведение выборов в органы местного самоуправления </a:t>
                      </a:r>
                      <a:r>
                        <a:rPr lang="ru-RU" sz="1200" baseline="0" dirty="0" err="1" smtClean="0"/>
                        <a:t>Новогоркинского</a:t>
                      </a:r>
                      <a:r>
                        <a:rPr lang="ru-RU" sz="1200" baseline="0" dirty="0" smtClean="0"/>
                        <a:t> сельского поселения при строгом соответствии всей выборной компании действующему законодательству.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Обеспечение оперативного финансирования непредвиденных расходов местного бюджета, в том числе связанных с ликвидацией последствий стихийных бедствий и других чрезвычайных ситуаций.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Пенсионное обеспечение и выплата пенсий за выслугу лет муниципальным служащим.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Организация проведения иных мероприятий в области муниципального управления.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68641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бюджетных ассигнований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2025 </a:t>
                      </a:r>
                      <a:r>
                        <a:rPr lang="ru-RU" sz="1200" dirty="0" smtClean="0"/>
                        <a:t>–</a:t>
                      </a:r>
                      <a:r>
                        <a:rPr lang="ru-RU" sz="1200" baseline="0" dirty="0" smtClean="0"/>
                        <a:t> 4 </a:t>
                      </a:r>
                      <a:r>
                        <a:rPr lang="ru-RU" sz="1200" baseline="0" dirty="0" smtClean="0"/>
                        <a:t>766 462,00 руб</a:t>
                      </a:r>
                      <a:r>
                        <a:rPr lang="ru-RU" sz="1200" baseline="0" dirty="0" smtClean="0"/>
                        <a:t>.;</a:t>
                      </a:r>
                    </a:p>
                    <a:p>
                      <a:r>
                        <a:rPr lang="ru-RU" sz="1200" baseline="0" dirty="0" smtClean="0"/>
                        <a:t>2026 </a:t>
                      </a:r>
                      <a:r>
                        <a:rPr lang="ru-RU" sz="1200" baseline="0" dirty="0" smtClean="0"/>
                        <a:t>– 4 </a:t>
                      </a:r>
                      <a:r>
                        <a:rPr lang="ru-RU" sz="1200" baseline="0" dirty="0" smtClean="0"/>
                        <a:t>766 462,00 руб</a:t>
                      </a:r>
                      <a:r>
                        <a:rPr lang="ru-RU" sz="1200" baseline="0" dirty="0" smtClean="0"/>
                        <a:t>.;</a:t>
                      </a:r>
                    </a:p>
                    <a:p>
                      <a:r>
                        <a:rPr lang="ru-RU" sz="1200" baseline="0" dirty="0" smtClean="0"/>
                        <a:t>2027 </a:t>
                      </a:r>
                      <a:r>
                        <a:rPr lang="ru-RU" sz="1200" baseline="0" dirty="0" smtClean="0"/>
                        <a:t>– 4 </a:t>
                      </a:r>
                      <a:r>
                        <a:rPr lang="ru-RU" sz="1200" baseline="0" dirty="0" smtClean="0"/>
                        <a:t>766 462,00 руб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0800000" flipV="1">
            <a:off x="0" y="25074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Сведения о целевых показателях реализации программы</a:t>
            </a:r>
            <a:endParaRPr lang="ru-RU" sz="24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857231"/>
          <a:ext cx="9144000" cy="5921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9400"/>
                <a:gridCol w="838200"/>
                <a:gridCol w="838200"/>
                <a:gridCol w="838200"/>
              </a:tblGrid>
              <a:tr h="267728"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Значение показателя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6772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2025г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2026г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2027г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4621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</a:t>
                      </a:r>
                      <a:r>
                        <a:rPr lang="ru-RU" sz="1200" baseline="0" dirty="0" smtClean="0"/>
                        <a:t> обращений граждан в администрацию </a:t>
                      </a:r>
                      <a:r>
                        <a:rPr lang="ru-RU" sz="1200" baseline="0" dirty="0" err="1" smtClean="0"/>
                        <a:t>Новогоркинского</a:t>
                      </a:r>
                      <a:r>
                        <a:rPr lang="ru-RU" sz="1200" baseline="0" dirty="0" smtClean="0"/>
                        <a:t> сельского поселения, рассмотренных с нарушением сроков, установленных действующим законодательством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621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Соответствии муниципальных правовых актов действующему</a:t>
                      </a:r>
                      <a:r>
                        <a:rPr lang="ru-RU" sz="1200" baseline="0" dirty="0" smtClean="0"/>
                        <a:t> законодательству по результатам проверки контрольно-надзорных органов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44621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муниципальных</a:t>
                      </a:r>
                      <a:r>
                        <a:rPr lang="ru-RU" sz="1200" baseline="0" dirty="0" smtClean="0"/>
                        <a:t> служащих, соответствующих замещаемой должности по результатам аттестации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621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муниципальных услуг, информацию по порядку предоставления которых можно получить в информационно-телекоммуникационной сети «Интернет»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2909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Использование лицензионного программного обеспечения на рабочих местах администрации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</a:t>
                      </a:r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</a:t>
                      </a:r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</a:t>
                      </a:r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621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электронного документооборота с применением электронной цифровой подписи в общем документообороте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 менее 80%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 менее 90%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 менее 90%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44621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жалоб на качество и своевременность исполнение функций по обеспечению деятельности органов местного</a:t>
                      </a:r>
                      <a:r>
                        <a:rPr lang="ru-RU" sz="1200" baseline="0" dirty="0" smtClean="0"/>
                        <a:t> самоуправления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 более </a:t>
                      </a:r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 более </a:t>
                      </a:r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 более</a:t>
                      </a:r>
                      <a:r>
                        <a:rPr lang="ru-RU" sz="1200" baseline="0" dirty="0" smtClean="0"/>
                        <a:t> 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77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исполненных заявок к общему количеству заявок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85%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95%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44621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отчетности, предоставленной посредством программного обеспечения к общему количеству предоставляемой отчетности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7610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Число</a:t>
                      </a:r>
                      <a:r>
                        <a:rPr lang="ru-RU" sz="1200" baseline="0" dirty="0" smtClean="0"/>
                        <a:t> случаев нарушения установленных сроков выделения средств из резервного фонда ОМСУ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44621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нормативных правовых актов, размещенных в сети Интернет, к общему числу нормативных правовых актов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621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замечаний при</a:t>
                      </a:r>
                      <a:r>
                        <a:rPr lang="ru-RU" sz="1200" baseline="0" dirty="0" smtClean="0"/>
                        <a:t> проведении проверок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 более 1 в год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</a:t>
                      </a:r>
                      <a:r>
                        <a:rPr lang="ru-RU" sz="1200" baseline="0" dirty="0" smtClean="0"/>
                        <a:t> более 1 в год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 более 1 в год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851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Просроченная кредиторская задолженность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Муниципальная программа Новогоркинского сельского поселения «Обеспечение пожарной безопасности на территории Новогоркинского сельского поселения на </a:t>
            </a:r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2025 </a:t>
            </a:r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год и плановый период  </a:t>
            </a:r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2026 </a:t>
            </a:r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и </a:t>
            </a:r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2027 </a:t>
            </a:r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годы»</a:t>
            </a:r>
            <a:endParaRPr lang="ru-RU" sz="24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643051"/>
          <a:ext cx="8072494" cy="1106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574"/>
                <a:gridCol w="6558920"/>
              </a:tblGrid>
              <a:tr h="4222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Цели</a:t>
                      </a:r>
                      <a:r>
                        <a:rPr lang="ru-RU" sz="1200" baseline="0" dirty="0" smtClean="0"/>
                        <a:t> программы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Создание и обеспечение необходимых условий для повышения пожарной безопасности населенных пунктов.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64929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бюджетных ассигнований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2025 </a:t>
                      </a:r>
                      <a:r>
                        <a:rPr lang="ru-RU" sz="1200" dirty="0" smtClean="0"/>
                        <a:t>–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smtClean="0"/>
                        <a:t>253 </a:t>
                      </a:r>
                      <a:r>
                        <a:rPr lang="ru-RU" sz="1200" baseline="0" dirty="0" smtClean="0"/>
                        <a:t>000,0 тыс. руб.;</a:t>
                      </a:r>
                    </a:p>
                    <a:p>
                      <a:r>
                        <a:rPr lang="ru-RU" sz="1200" baseline="0" dirty="0" smtClean="0"/>
                        <a:t>2026 –   </a:t>
                      </a:r>
                      <a:r>
                        <a:rPr lang="ru-RU" sz="1200" baseline="0" dirty="0" smtClean="0"/>
                        <a:t>53 000,0 тыс. руб.;</a:t>
                      </a:r>
                    </a:p>
                    <a:p>
                      <a:r>
                        <a:rPr lang="ru-RU" sz="1200" baseline="0" dirty="0" smtClean="0"/>
                        <a:t>2027 </a:t>
                      </a:r>
                      <a:r>
                        <a:rPr lang="ru-RU" sz="1200" baseline="0" dirty="0" smtClean="0"/>
                        <a:t>– </a:t>
                      </a:r>
                      <a:r>
                        <a:rPr lang="ru-RU" sz="1200" baseline="0" dirty="0" smtClean="0"/>
                        <a:t>  53 </a:t>
                      </a:r>
                      <a:r>
                        <a:rPr lang="ru-RU" sz="1200" baseline="0" dirty="0" smtClean="0"/>
                        <a:t>000,0 тыс. руб.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300037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Сведения о целевых показателях реализации программы</a:t>
            </a:r>
            <a:endParaRPr lang="ru-RU" sz="24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3" y="3786191"/>
          <a:ext cx="8143932" cy="2286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594"/>
                <a:gridCol w="3596022"/>
                <a:gridCol w="846122"/>
                <a:gridCol w="1163419"/>
                <a:gridCol w="1057653"/>
                <a:gridCol w="846122"/>
              </a:tblGrid>
              <a:tr h="446346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№ </a:t>
                      </a:r>
                      <a:r>
                        <a:rPr lang="ru-RU" sz="1200" dirty="0" err="1" smtClean="0"/>
                        <a:t>п</a:t>
                      </a:r>
                      <a:r>
                        <a:rPr lang="ru-RU" sz="1200" dirty="0" smtClean="0"/>
                        <a:t>/</a:t>
                      </a:r>
                      <a:r>
                        <a:rPr lang="ru-RU" sz="1200" dirty="0" err="1" smtClean="0"/>
                        <a:t>п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 показателя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ед. </a:t>
                      </a:r>
                      <a:r>
                        <a:rPr lang="ru-RU" sz="1200" dirty="0" err="1" smtClean="0"/>
                        <a:t>изм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Значение показателей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61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2025г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2026г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2027г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6665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пожаров и загораний на территории сельского поселения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8569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Темп снижения количества зарегистрированных пожаров и загораний к уровню прошлого года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572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Муниципальная программа Новогоркинского сельского поселения «Развитие культуры в </a:t>
            </a:r>
            <a:r>
              <a:rPr lang="ru-RU" sz="2800" b="1" dirty="0" err="1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Новогоркинском</a:t>
            </a:r>
            <a:r>
              <a:rPr lang="ru-RU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сельском поселении  </a:t>
            </a:r>
            <a:r>
              <a:rPr lang="ru-RU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2025-2027 </a:t>
            </a:r>
            <a:r>
              <a:rPr lang="ru-RU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г.г.»</a:t>
            </a:r>
            <a:endParaRPr lang="ru-RU" sz="28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2314579"/>
          <a:ext cx="807249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574"/>
                <a:gridCol w="6558920"/>
              </a:tblGrid>
              <a:tr h="11144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Цели</a:t>
                      </a:r>
                      <a:r>
                        <a:rPr lang="ru-RU" sz="1200" baseline="0" dirty="0" smtClean="0"/>
                        <a:t> программы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Сохранение и развитие накопленного культурного потенциала в </a:t>
                      </a:r>
                      <a:r>
                        <a:rPr lang="ru-RU" sz="1200" baseline="0" dirty="0" err="1" smtClean="0"/>
                        <a:t>Новогоркинском</a:t>
                      </a:r>
                      <a:r>
                        <a:rPr lang="ru-RU" sz="1200" baseline="0" dirty="0" smtClean="0"/>
                        <a:t> сельском поселении.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Модернизация и укрепление материально-технической базы учреждения культуры, находящегося в ведении администрации Новогоркинского сельского поселения и создания условий для расширения доступности услуг культуры в </a:t>
                      </a:r>
                      <a:r>
                        <a:rPr lang="ru-RU" sz="1200" baseline="0" dirty="0" err="1" smtClean="0"/>
                        <a:t>Новогоркинском</a:t>
                      </a:r>
                      <a:r>
                        <a:rPr lang="ru-RU" sz="1200" baseline="0" dirty="0" smtClean="0"/>
                        <a:t> сельском поселении.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Поддержка добровольческих (волонтерских), некоммерческих организаций в целях стимулирования их работ.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60007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бюджетных ассигнований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2025 </a:t>
                      </a:r>
                      <a:r>
                        <a:rPr lang="ru-RU" sz="1200" dirty="0" smtClean="0"/>
                        <a:t>–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smtClean="0"/>
                        <a:t>6 826 820,74 руб</a:t>
                      </a:r>
                      <a:r>
                        <a:rPr lang="ru-RU" sz="1200" baseline="0" dirty="0" smtClean="0"/>
                        <a:t>.;</a:t>
                      </a:r>
                    </a:p>
                    <a:p>
                      <a:r>
                        <a:rPr lang="ru-RU" sz="1200" baseline="0" dirty="0" smtClean="0"/>
                        <a:t>2026 </a:t>
                      </a:r>
                      <a:r>
                        <a:rPr lang="ru-RU" sz="1200" baseline="0" dirty="0" smtClean="0"/>
                        <a:t>– 4 </a:t>
                      </a:r>
                      <a:r>
                        <a:rPr lang="ru-RU" sz="1200" baseline="0" dirty="0" smtClean="0"/>
                        <a:t>008 553,68 руб</a:t>
                      </a:r>
                      <a:r>
                        <a:rPr lang="ru-RU" sz="1200" baseline="0" dirty="0" smtClean="0"/>
                        <a:t>.;</a:t>
                      </a:r>
                    </a:p>
                    <a:p>
                      <a:r>
                        <a:rPr lang="ru-RU" sz="1200" baseline="0" dirty="0" smtClean="0"/>
                        <a:t>2027 </a:t>
                      </a:r>
                      <a:r>
                        <a:rPr lang="ru-RU" sz="1200" baseline="0" dirty="0" smtClean="0"/>
                        <a:t>– </a:t>
                      </a:r>
                      <a:r>
                        <a:rPr lang="ru-RU" sz="1200" baseline="0" dirty="0" smtClean="0"/>
                        <a:t>2 321 483,08 руб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Сведения о целевых показателях реализации программы</a:t>
            </a:r>
            <a:endParaRPr lang="ru-RU" sz="24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1142984"/>
          <a:ext cx="8143932" cy="4999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5"/>
                <a:gridCol w="4857784"/>
                <a:gridCol w="785818"/>
                <a:gridCol w="642942"/>
                <a:gridCol w="642942"/>
                <a:gridCol w="714381"/>
              </a:tblGrid>
              <a:tr h="267767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№ </a:t>
                      </a:r>
                      <a:r>
                        <a:rPr lang="ru-RU" sz="1200" dirty="0" err="1" smtClean="0"/>
                        <a:t>п</a:t>
                      </a:r>
                      <a:r>
                        <a:rPr lang="ru-RU" sz="1200" dirty="0" smtClean="0"/>
                        <a:t>/</a:t>
                      </a:r>
                      <a:r>
                        <a:rPr lang="ru-RU" sz="1200" dirty="0" err="1" smtClean="0"/>
                        <a:t>п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 показателя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ед. </a:t>
                      </a:r>
                      <a:r>
                        <a:rPr lang="ru-RU" sz="1200" dirty="0" err="1" smtClean="0"/>
                        <a:t>изм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Значение показателей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6776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2025г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2026г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2027г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4627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Увеличение численности участников платных и бесплатных</a:t>
                      </a:r>
                      <a:r>
                        <a:rPr lang="ru-RU" sz="1200" baseline="0" dirty="0" smtClean="0"/>
                        <a:t> культурно - </a:t>
                      </a:r>
                      <a:r>
                        <a:rPr lang="ru-RU" sz="1200" baseline="0" dirty="0" err="1" smtClean="0"/>
                        <a:t>досуговых</a:t>
                      </a:r>
                      <a:r>
                        <a:rPr lang="ru-RU" sz="1200" baseline="0" dirty="0" smtClean="0"/>
                        <a:t> мероприятий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Кол. чел..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8610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8610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8611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984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Увеличение количества культурно – </a:t>
                      </a:r>
                      <a:r>
                        <a:rPr lang="ru-RU" sz="1200" dirty="0" err="1" smtClean="0"/>
                        <a:t>досуговых</a:t>
                      </a:r>
                      <a:r>
                        <a:rPr lang="ru-RU" sz="1200" dirty="0" smtClean="0"/>
                        <a:t> мероприятий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178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44627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Увеличение количества детей, привлекаемых к участию в творческих мероприятиях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984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Увеличение количества клубных формирований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18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18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18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6247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Повышение уровня удовлетворенности граждан РФ, проживающих</a:t>
                      </a:r>
                      <a:r>
                        <a:rPr lang="ru-RU" sz="1200" baseline="0" dirty="0" smtClean="0"/>
                        <a:t> на территории </a:t>
                      </a:r>
                      <a:r>
                        <a:rPr lang="ru-RU" sz="1200" baseline="0" dirty="0" err="1" smtClean="0"/>
                        <a:t>Новогоркинского</a:t>
                      </a:r>
                      <a:r>
                        <a:rPr lang="ru-RU" sz="1200" baseline="0" dirty="0" smtClean="0"/>
                        <a:t> сельского поселения качеством предоставления услуг в сфере культуры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118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984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Увеличение количества зарегистрированных пользователей библиотеки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Кол. чел.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663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663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664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5984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Увеличение выдачи документов библиотекой поселения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13579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13579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13580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984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Увеличение</a:t>
                      </a:r>
                      <a:r>
                        <a:rPr lang="ru-RU" sz="1200" baseline="0" dirty="0" smtClean="0"/>
                        <a:t> количества посещений библиотеки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Кол. чел.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9159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9159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9160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6247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Увеличение спортивно-массовых</a:t>
                      </a:r>
                      <a:r>
                        <a:rPr lang="ru-RU" sz="1200" baseline="0" dirty="0" smtClean="0"/>
                        <a:t> мероприятий, проводимых среди различных групп населения от общего количества культурно – </a:t>
                      </a:r>
                      <a:r>
                        <a:rPr lang="ru-RU" sz="1200" baseline="0" dirty="0" err="1" smtClean="0"/>
                        <a:t>досуговых</a:t>
                      </a:r>
                      <a:r>
                        <a:rPr lang="ru-RU" sz="1200" baseline="0" dirty="0" smtClean="0"/>
                        <a:t> мероприятий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28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627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Увеличение численности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населения, систематически, участвующих в спортивных мероприятиях</a:t>
                      </a:r>
                      <a:r>
                        <a:rPr lang="ru-RU" sz="1200" baseline="0" dirty="0" smtClean="0"/>
                        <a:t> общей численности населения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18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18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68313" y="1928802"/>
            <a:ext cx="8229600" cy="4056073"/>
          </a:xfrm>
        </p:spPr>
        <p:txBody>
          <a:bodyPr/>
          <a:lstStyle/>
          <a:p>
            <a:pPr marL="0" indent="360363"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0" indent="360363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Территория Новогоркинского сельского поселения входит в состав Лежневского муниципального района и расположена в восточной его части. </a:t>
            </a:r>
            <a:endParaRPr lang="en-U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0363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Территорию поселения составляют исторически сложившиеся земли населенных пунктов, прилегающие к ним земли общего пользования, территории традиционного природопользования населения соответствующего поселения, земли для развития поселения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60363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Административный центр сельского поселения село Новые Горки, расположено в 17 км.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п.Лежнево – административного центра муниципального района. Площадь поселения составляет  70,3 кв.км. </a:t>
            </a:r>
            <a:endParaRPr lang="en-U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0363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территории поселения протекает река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Уводь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река Жуковка, в районе д.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Корнево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находится озеро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Селецкое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0363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состав территории сельского поселения входят 14 населенных пунктов, в которых проживает по состоянию на 01.01.2024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– 2452 человек.</a:t>
            </a:r>
          </a:p>
          <a:p>
            <a:pPr marL="0" indent="360363" eaLnBrk="1" hangingPunct="1">
              <a:lnSpc>
                <a:spcPct val="80000"/>
              </a:lnSpc>
            </a:pPr>
            <a:endParaRPr lang="ru-RU" sz="700" dirty="0" smtClean="0"/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1142976" y="476250"/>
            <a:ext cx="7143799" cy="1238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1B08A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Краткая информация о поселении</a:t>
            </a:r>
            <a:endParaRPr lang="ru-RU" sz="2000" b="1" kern="10" dirty="0">
              <a:ln w="12700">
                <a:solidFill>
                  <a:schemeClr val="bg1"/>
                </a:solidFill>
                <a:prstDash val="solid"/>
              </a:ln>
              <a:solidFill>
                <a:srgbClr val="1B08A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Муниципальная программа «Улучшение условий и охраны труда в </a:t>
            </a:r>
            <a:r>
              <a:rPr lang="ru-RU" sz="2400" b="1" dirty="0" err="1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Новогоркинском</a:t>
            </a:r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сельском поселении на </a:t>
            </a:r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2025 </a:t>
            </a:r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год и плановый период </a:t>
            </a:r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2026 </a:t>
            </a:r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и </a:t>
            </a:r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2027 </a:t>
            </a:r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годы»</a:t>
            </a:r>
            <a:endParaRPr lang="ru-RU" sz="24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357299"/>
          <a:ext cx="8072494" cy="1293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574"/>
                <a:gridCol w="6558920"/>
              </a:tblGrid>
              <a:tr h="64294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Цели</a:t>
                      </a:r>
                      <a:r>
                        <a:rPr lang="ru-RU" sz="1200" baseline="0" dirty="0" smtClean="0"/>
                        <a:t> программы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Обеспечение конституционного права граждан на труд в условиях, отвечающих требованиям безопасности, сохранения жизни и здоровья в процессе их трудовой деятельности.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6500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бюджетных ассигнований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2025 –</a:t>
                      </a:r>
                      <a:r>
                        <a:rPr lang="ru-RU" sz="1200" baseline="0" dirty="0" smtClean="0"/>
                        <a:t>  0,0 </a:t>
                      </a:r>
                      <a:r>
                        <a:rPr lang="ru-RU" sz="1200" baseline="0" dirty="0" smtClean="0"/>
                        <a:t>руб.;</a:t>
                      </a:r>
                    </a:p>
                    <a:p>
                      <a:r>
                        <a:rPr lang="ru-RU" sz="1200" baseline="0" dirty="0" smtClean="0"/>
                        <a:t>2026 –  0,0 </a:t>
                      </a:r>
                      <a:r>
                        <a:rPr lang="ru-RU" sz="1200" baseline="0" dirty="0" smtClean="0"/>
                        <a:t>руб.;</a:t>
                      </a:r>
                    </a:p>
                    <a:p>
                      <a:r>
                        <a:rPr lang="ru-RU" sz="1200" baseline="0" dirty="0" smtClean="0"/>
                        <a:t>2027 –  0,0 </a:t>
                      </a:r>
                      <a:r>
                        <a:rPr lang="ru-RU" sz="1200" baseline="0" dirty="0" smtClean="0"/>
                        <a:t>руб.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271462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Сведения о целевых показателях реализации программы</a:t>
            </a:r>
            <a:endParaRPr lang="ru-RU" sz="24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3286123"/>
          <a:ext cx="9143999" cy="3365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923"/>
                <a:gridCol w="3328524"/>
                <a:gridCol w="495737"/>
                <a:gridCol w="495737"/>
                <a:gridCol w="566557"/>
                <a:gridCol w="566557"/>
                <a:gridCol w="566557"/>
                <a:gridCol w="566557"/>
                <a:gridCol w="495737"/>
                <a:gridCol w="495737"/>
                <a:gridCol w="495736"/>
                <a:gridCol w="645640"/>
              </a:tblGrid>
              <a:tr h="292732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№ </a:t>
                      </a:r>
                      <a:r>
                        <a:rPr lang="ru-RU" sz="1200" dirty="0" err="1" smtClean="0"/>
                        <a:t>п</a:t>
                      </a:r>
                      <a:r>
                        <a:rPr lang="ru-RU" sz="1200" dirty="0" smtClean="0"/>
                        <a:t>/</a:t>
                      </a:r>
                      <a:r>
                        <a:rPr lang="ru-RU" sz="1200" dirty="0" err="1" smtClean="0"/>
                        <a:t>п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 целевого индикатора</a:t>
                      </a:r>
                      <a:r>
                        <a:rPr lang="ru-RU" sz="1200" baseline="0" dirty="0" smtClean="0"/>
                        <a:t> (показателя)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Ед. </a:t>
                      </a:r>
                      <a:r>
                        <a:rPr lang="ru-RU" sz="1200" dirty="0" err="1" smtClean="0"/>
                        <a:t>изм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r>
                        <a:rPr lang="ru-RU" sz="1200" dirty="0" smtClean="0"/>
                        <a:t>Годы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20F4"/>
                    </a:solidFill>
                  </a:tcPr>
                </a:tc>
              </a:tr>
              <a:tr h="26854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2030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2031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2032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2033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4756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рабочих мест, требующих проведения специальной оценки условий труда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927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 администрации поселения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62659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работников, подлежащих обучению</a:t>
                      </a:r>
                      <a:r>
                        <a:rPr lang="ru-RU" sz="1200" baseline="0" dirty="0" smtClean="0"/>
                        <a:t> по охране труда и проверке знаний требований охраны труда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92732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2.1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в администрации поселения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чел.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0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0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2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0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0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2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0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0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2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80562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работников, подлежащих проведению</a:t>
                      </a:r>
                      <a:r>
                        <a:rPr lang="ru-RU" sz="1200" baseline="0" dirty="0" smtClean="0"/>
                        <a:t> обязательных предварительных и периодических медицинских осмотров (обследований) и (или) диспансеризации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927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3.1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 администрации поселения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чел.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Муниципальная программа «Энергосбережение и повышение энергетической эффективности в администрации Новогоркинского сельского поселения на </a:t>
            </a:r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2025-2027 </a:t>
            </a:r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годы»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571612"/>
          <a:ext cx="9144000" cy="2088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38"/>
                <a:gridCol w="8072462"/>
              </a:tblGrid>
              <a:tr h="144818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Цели</a:t>
                      </a:r>
                      <a:r>
                        <a:rPr lang="ru-RU" sz="1200" baseline="0" dirty="0" smtClean="0"/>
                        <a:t> программы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Совершенствование нормативных и правовых условий для поддержки энергосбережения и повышения энергетической эффективности.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Широкая пропаганда энергосбережения.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Повышение эффективности использования энергетических ресурсов </a:t>
                      </a:r>
                      <a:r>
                        <a:rPr lang="ru-RU" sz="1200" baseline="0" dirty="0" err="1" smtClean="0"/>
                        <a:t>Новогоркинского</a:t>
                      </a:r>
                      <a:r>
                        <a:rPr lang="ru-RU" sz="1200" baseline="0" dirty="0" smtClean="0"/>
                        <a:t> сельского поселения.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Обеспечение рационального использования энергетических ресурсов за счет реализации мероприятий по энергосбережению и повышению энергетической эффективности.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Производить замену существующих деревянных оконных блоков на окна </a:t>
                      </a:r>
                      <a:r>
                        <a:rPr lang="ru-RU" sz="1200" baseline="0" dirty="0" err="1" smtClean="0"/>
                        <a:t>пвх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62351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бюджетных ассигнований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2025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–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smtClean="0"/>
                        <a:t>100 000,0 </a:t>
                      </a:r>
                      <a:r>
                        <a:rPr lang="ru-RU" sz="1200" baseline="0" dirty="0" smtClean="0"/>
                        <a:t>руб.;</a:t>
                      </a:r>
                    </a:p>
                    <a:p>
                      <a:r>
                        <a:rPr lang="ru-RU" sz="1200" baseline="0" dirty="0" smtClean="0"/>
                        <a:t>2026–             0,0 </a:t>
                      </a:r>
                      <a:r>
                        <a:rPr lang="ru-RU" sz="1200" baseline="0" dirty="0" smtClean="0"/>
                        <a:t>руб.;</a:t>
                      </a:r>
                    </a:p>
                    <a:p>
                      <a:r>
                        <a:rPr lang="ru-RU" sz="1200" baseline="0" dirty="0" smtClean="0"/>
                        <a:t>2027 </a:t>
                      </a:r>
                      <a:r>
                        <a:rPr lang="ru-RU" sz="1200" baseline="0" dirty="0" smtClean="0"/>
                        <a:t>– </a:t>
                      </a:r>
                      <a:r>
                        <a:rPr lang="ru-RU" sz="1200" baseline="0" dirty="0" smtClean="0"/>
                        <a:t>           0,0 </a:t>
                      </a:r>
                      <a:r>
                        <a:rPr lang="ru-RU" sz="1200" baseline="0" dirty="0" smtClean="0"/>
                        <a:t>руб.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407194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Сведения о целевых показателях реализации программы</a:t>
            </a:r>
            <a:endParaRPr lang="ru-RU" sz="24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" y="4500570"/>
          <a:ext cx="9143999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13"/>
                <a:gridCol w="3291852"/>
                <a:gridCol w="512066"/>
                <a:gridCol w="658370"/>
                <a:gridCol w="731523"/>
                <a:gridCol w="731523"/>
                <a:gridCol w="2779752"/>
              </a:tblGrid>
              <a:tr h="259458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№ </a:t>
                      </a:r>
                      <a:r>
                        <a:rPr lang="ru-RU" sz="1200" dirty="0" err="1" smtClean="0"/>
                        <a:t>п</a:t>
                      </a:r>
                      <a:r>
                        <a:rPr lang="ru-RU" sz="1200" dirty="0" smtClean="0"/>
                        <a:t>/</a:t>
                      </a:r>
                      <a:r>
                        <a:rPr lang="ru-RU" sz="1200" dirty="0" err="1" smtClean="0"/>
                        <a:t>п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 показателя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ед. </a:t>
                      </a:r>
                      <a:r>
                        <a:rPr lang="ru-RU" sz="1200" dirty="0" err="1" smtClean="0"/>
                        <a:t>изм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Значение показателей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Ожидаемый результат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5945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2025г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2026г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2027г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242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Пропаганда и методическая работа по вопросам энергосбережения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Повышение квалификации в сфере </a:t>
                      </a:r>
                      <a:r>
                        <a:rPr lang="ru-RU" sz="1200" dirty="0" err="1" smtClean="0"/>
                        <a:t>энергоресурсосбережения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5148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Частичная замена существующих оконных блоков на оконные</a:t>
                      </a:r>
                      <a:r>
                        <a:rPr lang="ru-RU" sz="1200" baseline="0" dirty="0" smtClean="0"/>
                        <a:t> блоки ПВХ в здании администрации Новогоркинского сельского поселения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</a:t>
                      </a:r>
                      <a:r>
                        <a:rPr lang="ru-RU" sz="1200" baseline="0" dirty="0" smtClean="0"/>
                        <a:t> безлопастных комфортных условий, улучшение микроклимата помещений, увеличение уровня теплозащиты здания уменьшение потребления электроэнергии на освещение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Муниципальная программа «Развитие территории Новогоркинского сельского поселения на </a:t>
            </a:r>
            <a:r>
              <a:rPr lang="ru-RU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2025-2027 </a:t>
            </a:r>
            <a:r>
              <a:rPr lang="ru-RU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годы»</a:t>
            </a:r>
            <a:endParaRPr lang="ru-RU" sz="28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2000240"/>
          <a:ext cx="8429684" cy="3071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  <a:gridCol w="7358114"/>
              </a:tblGrid>
              <a:tr h="229524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Цели</a:t>
                      </a:r>
                      <a:r>
                        <a:rPr lang="ru-RU" sz="1200" baseline="0" dirty="0" smtClean="0"/>
                        <a:t> программы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Совершенствование системы комплексного благоустройства муниципального образования «</a:t>
                      </a:r>
                      <a:r>
                        <a:rPr lang="ru-RU" sz="1200" baseline="0" dirty="0" err="1" smtClean="0"/>
                        <a:t>Новогоркинское</a:t>
                      </a:r>
                      <a:r>
                        <a:rPr lang="ru-RU" sz="1200" baseline="0" dirty="0" smtClean="0"/>
                        <a:t> сельское поселение».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Повышение уровня внешнего благоустройства населенных пунктов территории </a:t>
                      </a:r>
                      <a:r>
                        <a:rPr lang="ru-RU" sz="1200" baseline="0" dirty="0" err="1" smtClean="0"/>
                        <a:t>Новогоркинского</a:t>
                      </a:r>
                      <a:r>
                        <a:rPr lang="ru-RU" sz="1200" baseline="0" dirty="0" smtClean="0"/>
                        <a:t> сельского поселения.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Совершенствование эстетического вида </a:t>
                      </a:r>
                      <a:r>
                        <a:rPr lang="ru-RU" sz="1200" baseline="0" dirty="0" err="1" smtClean="0"/>
                        <a:t>Новогоркинского</a:t>
                      </a:r>
                      <a:r>
                        <a:rPr lang="ru-RU" sz="1200" baseline="0" dirty="0" smtClean="0"/>
                        <a:t> сельского поселения, создание гармоничной архитектурно-ландшафтной среды.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Активизация работ по благоустройству территории поселения в границах населенных пунктов, строительству и реконструкции систем наружного освещения улиц населенных пунктов.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Развитие и поддержка инициатив жителей населенных пунктов по благоустройству санитарной очистке придомовых территорий.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aseline="0" dirty="0" smtClean="0"/>
                        <a:t>Повышение общего уровня благоустройства поселения.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7765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бюджетных ассигнований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2025 </a:t>
                      </a:r>
                      <a:r>
                        <a:rPr lang="ru-RU" sz="1200" dirty="0" smtClean="0"/>
                        <a:t>–</a:t>
                      </a:r>
                      <a:r>
                        <a:rPr lang="ru-RU" sz="1200" baseline="0" dirty="0" smtClean="0"/>
                        <a:t> 1 </a:t>
                      </a:r>
                      <a:r>
                        <a:rPr lang="ru-RU" sz="1200" baseline="0" dirty="0" smtClean="0"/>
                        <a:t>698 693,21 руб</a:t>
                      </a:r>
                      <a:r>
                        <a:rPr lang="ru-RU" sz="1200" baseline="0" dirty="0" smtClean="0"/>
                        <a:t>.;</a:t>
                      </a:r>
                    </a:p>
                    <a:p>
                      <a:r>
                        <a:rPr lang="ru-RU" sz="1200" baseline="0" dirty="0" smtClean="0"/>
                        <a:t>2026 </a:t>
                      </a:r>
                      <a:r>
                        <a:rPr lang="ru-RU" sz="1200" baseline="0" dirty="0" smtClean="0"/>
                        <a:t>– </a:t>
                      </a:r>
                      <a:r>
                        <a:rPr lang="ru-RU" sz="1200" baseline="0" dirty="0" smtClean="0"/>
                        <a:t>   930 </a:t>
                      </a:r>
                      <a:r>
                        <a:rPr lang="ru-RU" sz="1200" baseline="0" dirty="0" smtClean="0"/>
                        <a:t>000,00 руб.;</a:t>
                      </a:r>
                    </a:p>
                    <a:p>
                      <a:r>
                        <a:rPr lang="ru-RU" sz="1200" baseline="0" dirty="0" smtClean="0"/>
                        <a:t>2027 </a:t>
                      </a:r>
                      <a:r>
                        <a:rPr lang="ru-RU" sz="1200" baseline="0" dirty="0" smtClean="0"/>
                        <a:t>– </a:t>
                      </a:r>
                      <a:r>
                        <a:rPr lang="ru-RU" sz="1200" baseline="0" dirty="0" smtClean="0"/>
                        <a:t>   930 </a:t>
                      </a:r>
                      <a:r>
                        <a:rPr lang="ru-RU" sz="1200" baseline="0" dirty="0" smtClean="0"/>
                        <a:t>000,00 руб.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Сведения о целевых показателях реализации программы</a:t>
            </a:r>
            <a:endParaRPr lang="ru-RU" sz="24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" y="428604"/>
          <a:ext cx="9143999" cy="6060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13"/>
                <a:gridCol w="3204393"/>
                <a:gridCol w="642942"/>
                <a:gridCol w="714380"/>
                <a:gridCol w="642942"/>
                <a:gridCol w="642942"/>
                <a:gridCol w="2857487"/>
              </a:tblGrid>
              <a:tr h="259348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№ </a:t>
                      </a:r>
                      <a:r>
                        <a:rPr lang="ru-RU" sz="1200" dirty="0" err="1" smtClean="0"/>
                        <a:t>п</a:t>
                      </a:r>
                      <a:r>
                        <a:rPr lang="ru-RU" sz="1200" dirty="0" smtClean="0"/>
                        <a:t>/</a:t>
                      </a:r>
                      <a:r>
                        <a:rPr lang="ru-RU" sz="1200" dirty="0" err="1" smtClean="0"/>
                        <a:t>п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 показателя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ед. </a:t>
                      </a:r>
                      <a:r>
                        <a:rPr lang="ru-RU" sz="1200" dirty="0" err="1" smtClean="0"/>
                        <a:t>изм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Значение показателей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Ожидаемый результат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593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2025г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2026г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2027г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0868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Текущее содержание и техническое обслуживание сетей уличного освещения на территории поселения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надлежащего технического состояния объектов наружного уличного освещения для бесперебойного освещения</a:t>
                      </a:r>
                      <a:r>
                        <a:rPr lang="ru-RU" sz="1200" baseline="0" dirty="0" smtClean="0"/>
                        <a:t> территории поселения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3224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Содержание</a:t>
                      </a:r>
                      <a:r>
                        <a:rPr lang="ru-RU" sz="1200" baseline="0" dirty="0" smtClean="0"/>
                        <a:t> в надлежащем состоянии существующих детских площадок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Проверка исправности и устойчивости оборудования, выявление износа элементов конструкции оборудования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43224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Выполнение прочих работ по благоустройству территории поселения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кв.м.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400000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400000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400000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Повышение общего уровня благоустройства</a:t>
                      </a:r>
                      <a:r>
                        <a:rPr lang="ru-RU" sz="1200" baseline="0" dirty="0" smtClean="0"/>
                        <a:t> территории поселения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8487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Проведение работ, связанных с уничтожением борщевика на землях населенных пунктов, входящих в состав Новогоркинского сельского поселения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кв.м.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</a:t>
                      </a:r>
                      <a:r>
                        <a:rPr lang="ru-RU" sz="1200" baseline="0" dirty="0" smtClean="0"/>
                        <a:t>0</a:t>
                      </a:r>
                      <a:r>
                        <a:rPr lang="ru-RU" sz="1200" dirty="0" smtClean="0"/>
                        <a:t>00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10000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</a:t>
                      </a:r>
                      <a:r>
                        <a:rPr lang="ru-RU" sz="1200" baseline="0" dirty="0" smtClean="0"/>
                        <a:t>000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Освобождение от борщевика территорий населенных пунктов, сокращение очагов распространения борщевика на территории поселения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43224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Ремонт и реконструкция</a:t>
                      </a:r>
                      <a:r>
                        <a:rPr lang="ru-RU" sz="1200" baseline="0" dirty="0" smtClean="0"/>
                        <a:t> памятников и обелисков участников ВОВ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Повышение общего уровня благоустройства</a:t>
                      </a:r>
                      <a:r>
                        <a:rPr lang="ru-RU" sz="1200" baseline="0" dirty="0" smtClean="0"/>
                        <a:t> территории поселения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0514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Выполнение услуг по организации мероприятий, связанных с подготовкой к Новогодним праздникам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Повышение общего уровня благоустройства</a:t>
                      </a:r>
                      <a:r>
                        <a:rPr lang="ru-RU" sz="1200" baseline="0" dirty="0" smtClean="0"/>
                        <a:t> территории поселения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95222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Содержание зеленых насаждений мест общего пользования (удаление опасно растущих деревьев, создающих угрозу линиям электропередачи и жилым домам, опиловка сухих веток, удаление поросли)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Повышение общего уровня благоустройства</a:t>
                      </a:r>
                      <a:r>
                        <a:rPr lang="ru-RU" sz="1200" baseline="0" dirty="0" smtClean="0"/>
                        <a:t> территории поселения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115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Проведение</a:t>
                      </a:r>
                      <a:r>
                        <a:rPr lang="ru-RU" sz="1200" baseline="0" dirty="0" smtClean="0"/>
                        <a:t> работ, связанных с </a:t>
                      </a:r>
                      <a:r>
                        <a:rPr lang="ru-RU" sz="1200" baseline="0" dirty="0" err="1" smtClean="0"/>
                        <a:t>акарицидной</a:t>
                      </a:r>
                      <a:r>
                        <a:rPr lang="ru-RU" sz="1200" baseline="0" dirty="0" smtClean="0"/>
                        <a:t> (противоклещевой) обработкой на территории Новогоркинского сельского поселения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кв.м.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r>
                        <a:rPr lang="ru-RU" sz="1200" baseline="0" dirty="0" smtClean="0"/>
                        <a:t>000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r>
                        <a:rPr lang="ru-RU" sz="1200" baseline="0" dirty="0" smtClean="0"/>
                        <a:t>0</a:t>
                      </a:r>
                      <a:r>
                        <a:rPr lang="ru-RU" sz="1200" dirty="0" smtClean="0"/>
                        <a:t>00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r>
                        <a:rPr lang="ru-RU" sz="1200" baseline="0" dirty="0" smtClean="0"/>
                        <a:t>0</a:t>
                      </a:r>
                      <a:r>
                        <a:rPr lang="ru-RU" sz="1200" dirty="0" smtClean="0"/>
                        <a:t>00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Борьба с вредными насекомыми, предотвращение развития инфекционных заболеваний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18" name="Group 294"/>
          <p:cNvGraphicFramePr>
            <a:graphicFrameLocks noGrp="1"/>
          </p:cNvGraphicFramePr>
          <p:nvPr>
            <p:ph idx="1"/>
          </p:nvPr>
        </p:nvGraphicFramePr>
        <p:xfrm>
          <a:off x="285720" y="928670"/>
          <a:ext cx="8643997" cy="5715045"/>
        </p:xfrm>
        <a:graphic>
          <a:graphicData uri="http://schemas.openxmlformats.org/drawingml/2006/table">
            <a:tbl>
              <a:tblPr/>
              <a:tblGrid>
                <a:gridCol w="4636857"/>
                <a:gridCol w="671476"/>
                <a:gridCol w="566245"/>
                <a:gridCol w="631387"/>
                <a:gridCol w="597981"/>
                <a:gridCol w="487760"/>
                <a:gridCol w="559541"/>
                <a:gridCol w="492750"/>
              </a:tblGrid>
              <a:tr h="2390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624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Промышленность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37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Объем отгруженных товаров собственного производства, выполненных работ и услуг собственными силами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47982,0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6000,0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3000,0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3000,0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3000,2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89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Количество организаций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2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8985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Сельское хозяйство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143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Количество хозяйств всех категорий, занимающихся производством сельскохозяйственной продукции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1276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1273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1276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1276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1276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1276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89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Сельскохозяйственные организации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89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Крестьянские (фермерские) хозяйства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3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4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4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4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4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89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Хозяйства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1275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1270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1272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1272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1272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1272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89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 зерно (в весе после доработки)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тонн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89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 картофель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тонн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7,00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6,80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7,10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7,10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7,10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7,10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89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 овощи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тонн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11,50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10,90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10,80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10,80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10,80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10,80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89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 скот и птица (в живом весе)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тонн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35,00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31,00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32,00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32,00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32,00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32,00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89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 молоко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тонн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211,00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207,00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205,00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205,00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205,00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205,00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89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 яйца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тыс. штук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8,30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8,20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8,60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8,60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8,60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8,60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8985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Рынок товаров и услуг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89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Количество торговых объектов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23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8985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Финансы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89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Прибыль прибыльных организаций (5-ПМ)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198,00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236,00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268,00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268,00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268,00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268,00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8985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 местного бюджета - всего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тыс.руб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16617,22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20522,60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24481,80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30280,40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13989,80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12470,60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392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Налоговые и неналоговые доходы</a:t>
                      </a:r>
                    </a:p>
                  </a:txBody>
                  <a:tcPr marL="114300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тыс..руб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1803,86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1387,60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1427,70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1523,60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900" b="0" i="0" u="none" strike="noStrike" baseline="0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523,60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1523,60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8985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Безвозмездные поступления</a:t>
                      </a:r>
                    </a:p>
                  </a:txBody>
                  <a:tcPr marL="114300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тыс.руб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14813,36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19135,00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23054,10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28756,80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12466,20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10947,00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624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Расходы местного бюджета - всего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тыс..руб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16340,93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20693,30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24889,00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30280,40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13989,80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12470,60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3732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Превышение доходов над расходами (+), или расходов на доходами (-)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тыс.руб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276,29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-170,70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-</a:t>
                      </a:r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407,20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624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Инвестиции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6243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Инвестиции в основной капитал, финансируемые за счет бюджетных средств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тыс.руб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624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Малое и среднее предпринимательство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624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 малых и средних предприятий - всего по состоянию на конец года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единиц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34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34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30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30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30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30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446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Среднесписочная численность работников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человек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91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115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108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108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108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108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8596" y="1"/>
            <a:ext cx="8072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Прогноз социально – экономического развития </a:t>
            </a:r>
            <a:r>
              <a:rPr lang="ru-RU" sz="2800" b="1" dirty="0" err="1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Новогоркинского</a:t>
            </a:r>
            <a:r>
              <a:rPr lang="ru-RU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сельского поселения</a:t>
            </a:r>
            <a:endParaRPr lang="ru-RU" sz="28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94"/>
          <p:cNvGraphicFramePr>
            <a:graphicFrameLocks noGrp="1"/>
          </p:cNvGraphicFramePr>
          <p:nvPr>
            <p:ph idx="1"/>
          </p:nvPr>
        </p:nvGraphicFramePr>
        <p:xfrm>
          <a:off x="214281" y="428608"/>
          <a:ext cx="8715436" cy="5715032"/>
        </p:xfrm>
        <a:graphic>
          <a:graphicData uri="http://schemas.openxmlformats.org/drawingml/2006/table">
            <a:tbl>
              <a:tblPr/>
              <a:tblGrid>
                <a:gridCol w="4675178"/>
                <a:gridCol w="677025"/>
                <a:gridCol w="570925"/>
                <a:gridCol w="636605"/>
                <a:gridCol w="602923"/>
                <a:gridCol w="491792"/>
                <a:gridCol w="564165"/>
                <a:gridCol w="496823"/>
              </a:tblGrid>
              <a:tr h="36387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6220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Демография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472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Численность постоянного населения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человек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3040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2486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2452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2452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2452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2452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371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Число родившихся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человек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12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9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472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Число умерших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человек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56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31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49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49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49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49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472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Число прибывших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человек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472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Число выбывших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человек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472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Труд и занятость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472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Численность трудовых ресурсов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человек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276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271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271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271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271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271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541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Фонд начисленной заработной платы всех работников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тыс.руб.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50087,91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56864,80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56864,80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smtClean="0">
                          <a:solidFill>
                            <a:schemeClr val="bg1"/>
                          </a:solidFill>
                          <a:latin typeface="Times New Roman"/>
                        </a:rPr>
                        <a:t>56864,80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smtClean="0">
                          <a:solidFill>
                            <a:schemeClr val="bg1"/>
                          </a:solidFill>
                          <a:latin typeface="Times New Roman"/>
                        </a:rPr>
                        <a:t>56864,80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56864,80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472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Средняя заработная плата номинальная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15123,16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17486,10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17486,10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smtClean="0">
                          <a:solidFill>
                            <a:schemeClr val="bg1"/>
                          </a:solidFill>
                          <a:latin typeface="Times New Roman"/>
                        </a:rPr>
                        <a:t>17486,10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smtClean="0">
                          <a:solidFill>
                            <a:schemeClr val="bg1"/>
                          </a:solidFill>
                          <a:latin typeface="Times New Roman"/>
                        </a:rPr>
                        <a:t>17486,10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17486,10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47839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Численность безработных, зарегистрированных в органах государственной службы занятости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человек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21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3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3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3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3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5685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Развитие социальной сферы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472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Наличие на территории социально-культурных объектов: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единиц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472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ФАП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единиц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6220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Дома культуры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единиц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472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Музей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единиц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8628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Библиотеки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единиц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472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Детский сад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единиц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472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Школа искусств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единиц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472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Средняя школа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единиц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inanci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8858312" cy="65722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0180632" flipV="1">
            <a:off x="-10092" y="315802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Социально-значимые проекты, предусмотренные к финансированию из бюджета Новогоркинского сельского поселения на </a:t>
            </a:r>
            <a:r>
              <a:rPr lang="ru-RU" sz="36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2025 </a:t>
            </a:r>
            <a:r>
              <a:rPr lang="ru-RU" sz="36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год не планируются</a:t>
            </a:r>
            <a:endParaRPr lang="ru-RU" sz="36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Сведения о долговых обязательствах Новогоркинского сельского поселения на </a:t>
            </a:r>
            <a:r>
              <a:rPr lang="ru-RU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2025 </a:t>
            </a:r>
            <a:r>
              <a:rPr lang="ru-RU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год</a:t>
            </a:r>
            <a:endParaRPr lang="ru-RU" sz="28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2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4734"/>
                <a:gridCol w="428628"/>
                <a:gridCol w="3714776"/>
                <a:gridCol w="471462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Расчет верхнего предела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муниципального внутреннего долга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 т.ч. по муниципальным гарантиям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Долг на </a:t>
                      </a:r>
                      <a:r>
                        <a:rPr lang="ru-RU" sz="1400" dirty="0" smtClean="0"/>
                        <a:t>01.01.2026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Долг на </a:t>
                      </a:r>
                      <a:r>
                        <a:rPr lang="ru-RU" sz="1400" dirty="0" smtClean="0"/>
                        <a:t>01.01.2026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Увеличение долга в </a:t>
                      </a:r>
                      <a:r>
                        <a:rPr lang="ru-RU" sz="1400" dirty="0" smtClean="0"/>
                        <a:t>2025 </a:t>
                      </a:r>
                      <a:r>
                        <a:rPr lang="ru-RU" sz="1400" dirty="0" smtClean="0"/>
                        <a:t>году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Увеличение долга в </a:t>
                      </a:r>
                      <a:r>
                        <a:rPr lang="ru-RU" sz="1400" dirty="0" smtClean="0"/>
                        <a:t>2025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оду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т.ч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т.ч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кредиты банков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кредиты банков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предоставление гарантий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предоставление гарантий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Погашение долга в </a:t>
                      </a:r>
                      <a:r>
                        <a:rPr lang="ru-RU" sz="1400" dirty="0" smtClean="0"/>
                        <a:t>2025 </a:t>
                      </a:r>
                      <a:r>
                        <a:rPr lang="ru-RU" sz="1400" dirty="0" smtClean="0"/>
                        <a:t>году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Погашение долга в </a:t>
                      </a:r>
                      <a:r>
                        <a:rPr lang="ru-RU" sz="1400" dirty="0" smtClean="0"/>
                        <a:t>2025 </a:t>
                      </a:r>
                      <a:r>
                        <a:rPr lang="ru-RU" sz="1400" dirty="0" smtClean="0"/>
                        <a:t>году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т.ч.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т.ч.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кредиты банков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кредиты банков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исполнение гарантий (гарантийный случай)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исполнение гарантий  (гарантийный случай)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Долг на </a:t>
                      </a:r>
                      <a:r>
                        <a:rPr lang="ru-RU" sz="1400" dirty="0" smtClean="0"/>
                        <a:t>01.01.2026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Долг на </a:t>
                      </a:r>
                      <a:r>
                        <a:rPr lang="ru-RU" sz="1400" dirty="0" smtClean="0"/>
                        <a:t>01.01.2026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novye-gorki-3733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Контактная информация</a:t>
            </a:r>
            <a:endParaRPr lang="ru-RU" sz="40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85720" y="571480"/>
            <a:ext cx="5364000" cy="573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358775" algn="just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Граждане желающие получить более подробную информацию по проекту бюджета Новогоркинского сельского поселения на 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2025 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год и на плановый период 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2026 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и 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2027 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годов могут обратится  в </a:t>
            </a:r>
            <a:r>
              <a:rPr lang="ru-RU" sz="1400" dirty="0" smtClean="0">
                <a:solidFill>
                  <a:schemeClr val="bg1"/>
                </a:solidFill>
                <a:latin typeface="+mn-lt"/>
                <a:cs typeface="+mn-cs"/>
              </a:rPr>
              <a:t>а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дминистрацию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Новогоркинского сельского поселения Лежневского муниципального района Ивановской области.</a:t>
            </a:r>
          </a:p>
          <a:p>
            <a:pPr marL="0" marR="0" lvl="0" indent="35877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Адрес: 155101, Ивановская область,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Лежневский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район, с. Новые Горки, ул. Советская, д.11</a:t>
            </a:r>
          </a:p>
          <a:p>
            <a:pPr marL="0" marR="0" lvl="0" indent="35877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Телефон/факс: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8(49357)2-83-99</a:t>
            </a:r>
          </a:p>
          <a:p>
            <a:pPr marL="0" marR="0" lvl="0" indent="35877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r>
              <a:rPr kumimoji="0" lang="ru-RU" sz="1400" b="0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Официальный</a:t>
            </a:r>
            <a:r>
              <a:rPr kumimoji="0" lang="ru-RU" sz="1400" b="0" i="0" u="none" strike="noStrike" kern="1200" cap="none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сайт:</a:t>
            </a:r>
            <a:r>
              <a:rPr lang="ru-RU" sz="1400" dirty="0" smtClean="0">
                <a:solidFill>
                  <a:srgbClr val="660066"/>
                </a:solidFill>
                <a:latin typeface="+mn-lt"/>
                <a:cs typeface="+mn-cs"/>
              </a:rPr>
              <a:t>       </a:t>
            </a:r>
          </a:p>
          <a:p>
            <a:pPr marL="0" marR="0" lvl="0" indent="35877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r>
              <a:rPr lang="en-US" sz="1400" u="sng" dirty="0" smtClean="0">
                <a:solidFill>
                  <a:srgbClr val="000066"/>
                </a:solidFill>
                <a:latin typeface="+mn-lt"/>
                <a:cs typeface="+mn-cs"/>
              </a:rPr>
              <a:t>https</a:t>
            </a:r>
            <a:r>
              <a:rPr lang="en-US" sz="1400" u="sng" dirty="0" smtClean="0">
                <a:solidFill>
                  <a:srgbClr val="000066"/>
                </a:solidFill>
                <a:latin typeface="+mn-lt"/>
                <a:cs typeface="+mn-cs"/>
              </a:rPr>
              <a:t>://novogorkinskoe-r24.gosweb.gosuslugi.ru</a:t>
            </a:r>
            <a:endParaRPr kumimoji="0" lang="ru-RU" sz="1400" b="0" i="0" u="sng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35877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Электронная почта администрации: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08A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08A8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possovet2010@mail.ru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1B08A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35877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35877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endParaRPr lang="ru-RU" sz="2000" dirty="0" smtClean="0">
              <a:solidFill>
                <a:schemeClr val="bg1"/>
              </a:solidFill>
              <a:latin typeface="+mn-lt"/>
              <a:cs typeface="+mn-cs"/>
            </a:endParaRPr>
          </a:p>
          <a:p>
            <a:pPr marL="0" marR="0" lvl="0" indent="35877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35877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endParaRPr lang="ru-RU" sz="2000" dirty="0" smtClean="0">
              <a:solidFill>
                <a:schemeClr val="bg1"/>
              </a:solidFill>
              <a:latin typeface="+mn-lt"/>
              <a:cs typeface="+mn-cs"/>
            </a:endParaRPr>
          </a:p>
          <a:p>
            <a:pPr marL="0" marR="0" lvl="0" indent="35877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35877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Режим работы:</a:t>
            </a:r>
          </a:p>
          <a:p>
            <a:pPr marL="0" marR="0" lvl="0" indent="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Понедельник – пятница с 8.00 до 16.00</a:t>
            </a:r>
          </a:p>
          <a:p>
            <a:pPr marL="0" marR="0" lvl="0" indent="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перерыв с 12.00 до 13.00</a:t>
            </a:r>
          </a:p>
          <a:p>
            <a:pPr marL="0" marR="0" lvl="0" indent="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суббота, воскресенье – выходные дни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Рисунок 3" descr="Рисунок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786190"/>
            <a:ext cx="450059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0363" algn="just" eaLnBrk="1" hangingPunct="1">
              <a:buFont typeface="Wingdings 2" pitchFamily="18" charset="2"/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представляет собой аналитический документ, разрабатываемый в целях предоставления гражданам актуальной информации о проекте бюджета </a:t>
            </a:r>
            <a:r>
              <a:rPr lang="ru-RU" sz="1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Новогоркинского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в формате, доступном для широкого круга  пользователей. В представленной информации отражены положения проекта бюджета Новогоркинского сельского поселения на предстоящие три года: 2025, 2026 и 2027 годы.</a:t>
            </a:r>
          </a:p>
          <a:p>
            <a:pPr marL="0" indent="360363" algn="just" eaLnBrk="1" hangingPunct="1">
              <a:buFont typeface="Wingdings 2" pitchFamily="18" charset="2"/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</a:t>
            </a:r>
            <a:r>
              <a:rPr lang="ru-RU" sz="1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Новогоркинского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поселения. </a:t>
            </a:r>
          </a:p>
          <a:p>
            <a:pPr marL="0" indent="360363" eaLnBrk="1" hangingPunct="1"/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571480"/>
            <a:ext cx="77153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Что такое бюджет для граждан</a:t>
            </a:r>
            <a:endParaRPr lang="ru-RU" sz="36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934597_venchurnoe-investirovan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214290"/>
            <a:ext cx="4000528" cy="31858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142853"/>
            <a:ext cx="87154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Что такое бюджет</a:t>
            </a:r>
            <a:endParaRPr lang="ru-RU" sz="36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57158" y="857232"/>
            <a:ext cx="2428892" cy="1571636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1B0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Доходы бюджета</a:t>
            </a:r>
            <a:r>
              <a:rPr lang="ru-RU" sz="1200" dirty="0" smtClean="0">
                <a:solidFill>
                  <a:schemeClr val="bg1"/>
                </a:solidFill>
              </a:rPr>
              <a:t> – поступающие в бюджет денежные средства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2357422" y="1500174"/>
            <a:ext cx="3143272" cy="1928826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1B0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Бюджет</a:t>
            </a:r>
            <a:r>
              <a:rPr lang="ru-RU" sz="1400" dirty="0" smtClean="0">
                <a:solidFill>
                  <a:schemeClr val="bg1"/>
                </a:solidFill>
              </a:rPr>
              <a:t> – </a:t>
            </a:r>
            <a:r>
              <a:rPr lang="ru-RU" sz="1200" dirty="0" smtClean="0">
                <a:solidFill>
                  <a:schemeClr val="bg1"/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5357818" y="2786058"/>
            <a:ext cx="2286016" cy="1571636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1B0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Расходы бюджета</a:t>
            </a:r>
            <a:r>
              <a:rPr lang="ru-RU" sz="1200" dirty="0" smtClean="0">
                <a:solidFill>
                  <a:schemeClr val="bg1"/>
                </a:solidFill>
              </a:rPr>
              <a:t> – выплачиваемые из бюджета денежные средства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0" y="3429000"/>
            <a:ext cx="3643338" cy="2857520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1B0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Бюджетный процесс </a:t>
            </a:r>
            <a:r>
              <a:rPr lang="ru-RU" sz="1200" b="1" dirty="0" smtClean="0">
                <a:solidFill>
                  <a:schemeClr val="bg1"/>
                </a:solidFill>
              </a:rPr>
              <a:t>– </a:t>
            </a:r>
            <a:r>
              <a:rPr lang="ru-RU" sz="1200" dirty="0" smtClean="0">
                <a:solidFill>
                  <a:schemeClr val="bg1"/>
                </a:solidFill>
              </a:rPr>
              <a:t>деятельность государственных органов власти, органов местного самоуправления и иных участников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r>
              <a:rPr lang="ru-RU" sz="1200" baseline="30000" dirty="0" smtClean="0">
                <a:solidFill>
                  <a:schemeClr val="bg1"/>
                </a:solidFill>
                <a:hlinkClick r:id="rId3"/>
              </a:rPr>
              <a:t>[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3786182" y="3857604"/>
            <a:ext cx="5072098" cy="3000396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1B0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360363" algn="just" eaLnBrk="1" hangingPunct="1">
              <a:buFont typeface="Wingdings 2" pitchFamily="18" charset="2"/>
              <a:buNone/>
            </a:pPr>
            <a:r>
              <a:rPr lang="ru-RU" altLang="ru-RU" sz="1400" dirty="0" smtClean="0">
                <a:solidFill>
                  <a:schemeClr val="bg1"/>
                </a:solidFill>
                <a:cs typeface="Times New Roman" pitchFamily="18" charset="0"/>
              </a:rPr>
              <a:t>Если расходы бюджета превышают доходы, то бюджет формируется с дефицитом. При дефицитном бюджете растет долг и (или) снижаются остатки. Превышение доходов над расходами образует </a:t>
            </a:r>
            <a:r>
              <a:rPr lang="ru-RU" altLang="ru-RU" sz="1400" dirty="0" err="1" smtClean="0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  <a:r>
              <a:rPr lang="ru-RU" altLang="ru-RU" sz="1400" dirty="0" smtClean="0">
                <a:solidFill>
                  <a:schemeClr val="bg1"/>
                </a:solidFill>
                <a:cs typeface="Times New Roman" pitchFamily="18" charset="0"/>
              </a:rPr>
              <a:t>. При </a:t>
            </a:r>
            <a:r>
              <a:rPr lang="ru-RU" altLang="ru-RU" sz="1400" dirty="0" err="1" smtClean="0">
                <a:solidFill>
                  <a:schemeClr val="bg1"/>
                </a:solidFill>
                <a:cs typeface="Times New Roman" pitchFamily="18" charset="0"/>
              </a:rPr>
              <a:t>профицитном</a:t>
            </a:r>
            <a:r>
              <a:rPr lang="ru-RU" altLang="ru-RU" sz="1400" dirty="0" smtClean="0">
                <a:solidFill>
                  <a:schemeClr val="bg1"/>
                </a:solidFill>
                <a:cs typeface="Times New Roman" pitchFamily="18" charset="0"/>
              </a:rPr>
              <a:t> бюджете снижается долг и (или) растут остатки. Сбалансированность бюджета по доходам и расходам – основополагающее  требование, предъявляемое к органам, составляющим и утверждающим бюджет. 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879975"/>
          </a:xfrm>
        </p:spPr>
        <p:txBody>
          <a:bodyPr/>
          <a:lstStyle/>
          <a:p>
            <a:pPr marL="0" indent="360363" algn="just" eaLnBrk="1" hangingPunct="1">
              <a:buFont typeface="Wingdings 2" pitchFamily="18" charset="2"/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Бюджетные расходы поседения на 2025 - 2027 годы сформированы на основе следующих приоритетных направлений:</a:t>
            </a:r>
          </a:p>
          <a:p>
            <a:pPr marL="0" indent="360363" algn="just" eaLnBrk="1" hangingPunct="1">
              <a:buFont typeface="Wingdings 2" pitchFamily="18" charset="2"/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обеспечение равного доступа населения к социальным услугам, повышение качества оказания услуг в сфере культуры;</a:t>
            </a:r>
          </a:p>
          <a:p>
            <a:pPr marL="0" indent="360363" algn="just" eaLnBrk="1" hangingPunct="1">
              <a:buFont typeface="Wingdings 2" pitchFamily="18" charset="2"/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оптимизация расходов бюджета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Новогоркинского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поселения, обеспечение режима эффективного и экономного расходования бюджетных средств;</a:t>
            </a:r>
          </a:p>
          <a:p>
            <a:pPr marL="0" indent="360363" algn="just" eaLnBrk="1" hangingPunct="1">
              <a:buFont typeface="Wingdings 2" pitchFamily="18" charset="2"/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повышение прозрачности и открытости бюджетного процесса, участие граждан в формировании бюджета.</a:t>
            </a:r>
          </a:p>
          <a:p>
            <a:pPr marL="0" indent="360363" algn="just" eaLnBrk="1" hangingPunct="1">
              <a:buFont typeface="Wingdings 2" pitchFamily="18" charset="2"/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Прогнозируемые объемы доходов бюджета Новогоркинского сельского поселения на 2025 год и на плановый период 2026 - 2027 годов определены исходя из ожидаемой оценки по поступлению налоговых и неналоговых доходов в 2024 году. </a:t>
            </a:r>
          </a:p>
          <a:p>
            <a:pPr marL="0" indent="360363" algn="just" eaLnBrk="1" hangingPunct="1"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и расходы местного бюджета на 2025 год запланированы в сумме 30280456,95 руб.</a:t>
            </a:r>
          </a:p>
          <a:p>
            <a:pPr marL="0" indent="360363" algn="just" eaLnBrk="1" hangingPunct="1"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году доходы и расходы местного бюджета прогнозируются в объеме 13989790,28 руб., что на 16290666,67 руб. меньше прогнозируемых в 2025 году. </a:t>
            </a:r>
          </a:p>
          <a:p>
            <a:pPr marL="0" indent="360363" algn="just" eaLnBrk="1" hangingPunct="1"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2027 году доходы и расходы местного бюджета прогнозируются в объеме 12470590,28 руб.</a:t>
            </a:r>
          </a:p>
          <a:p>
            <a:pPr marL="0" indent="360363" algn="just" eaLnBrk="1" hangingPunct="1"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доходов бюджета сельского поселения на 2025 год и на плановый период  2026- 2027 годов осуществлялось на основе прогноза  социально-экономического развития Новогоркинского сельского поселения, основных направлений налоговой бюджетной политики на 2025 год и на плановый период 2026 - 2027 годов и оценки поступлений доходов в бюджет сельского поселения.</a:t>
            </a:r>
          </a:p>
          <a:p>
            <a:pPr marL="0" indent="360363" eaLnBrk="1" hangingPunct="1"/>
            <a:endParaRPr lang="ru-RU" sz="1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850112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Новогоркинского </a:t>
            </a:r>
            <a:r>
              <a:rPr lang="en-US" sz="3600" b="1" cap="none" spc="0" dirty="0" err="1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lang="en-US" sz="36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lang="en-US" sz="36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36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ru-RU" sz="36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ru-RU" sz="36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36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64" name="Group 32"/>
          <p:cNvGraphicFramePr>
            <a:graphicFrameLocks noGrp="1"/>
          </p:cNvGraphicFramePr>
          <p:nvPr>
            <p:ph idx="1"/>
          </p:nvPr>
        </p:nvGraphicFramePr>
        <p:xfrm>
          <a:off x="571500" y="2071688"/>
          <a:ext cx="8143875" cy="2355852"/>
        </p:xfrm>
        <a:graphic>
          <a:graphicData uri="http://schemas.openxmlformats.org/drawingml/2006/table">
            <a:tbl>
              <a:tblPr/>
              <a:tblGrid>
                <a:gridCol w="2233613"/>
                <a:gridCol w="1838325"/>
                <a:gridCol w="2036762"/>
                <a:gridCol w="2035175"/>
              </a:tblGrid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2025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30280,46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13989,79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12470,59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Расходы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30280,46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13989,79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12470,59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Дефицит/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профицит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29438" y="1571625"/>
            <a:ext cx="178593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тыс.руб.</a:t>
            </a:r>
          </a:p>
        </p:txBody>
      </p:sp>
      <p:sp>
        <p:nvSpPr>
          <p:cNvPr id="18462" name="TextBox 5"/>
          <p:cNvSpPr txBox="1">
            <a:spLocks noChangeArrowheads="1"/>
          </p:cNvSpPr>
          <p:nvPr/>
        </p:nvSpPr>
        <p:spPr bwMode="auto">
          <a:xfrm>
            <a:off x="539750" y="5013325"/>
            <a:ext cx="8143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solidFill>
                  <a:schemeClr val="bg1"/>
                </a:solidFill>
                <a:latin typeface="Times New Roman" pitchFamily="18" charset="0"/>
              </a:rPr>
              <a:t>Верхний предел и объем муниципального долга проектом бюджета Новогоркинского сельского поселения предусмотрены в размере 0,00 рублей.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714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Соотношение доходов и расходов бюджета поселения</a:t>
            </a:r>
            <a:endParaRPr lang="ru-RU" sz="28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86" name="Group 30"/>
          <p:cNvGraphicFramePr>
            <a:graphicFrameLocks noGrp="1"/>
          </p:cNvGraphicFramePr>
          <p:nvPr>
            <p:ph idx="1"/>
          </p:nvPr>
        </p:nvGraphicFramePr>
        <p:xfrm>
          <a:off x="428625" y="1071563"/>
          <a:ext cx="8229600" cy="252285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Налоговые доходы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Неналоговые доходы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Безвозмездные поступления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88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местных налогов и сборов, а также пеней и штрафов по ним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государственного имущества, 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также платежи в виде штрафов и иных санкций за нарушение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законодательства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Дотации, субсидии, субвенции,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иные межбюджетные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трансферты из областного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бюджета, а также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безвозмездные поступления от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физических и юридических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лиц, в том числе добровольные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пожертвования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28625" y="3857625"/>
          <a:ext cx="8286750" cy="371475"/>
        </p:xfrm>
        <a:graphic>
          <a:graphicData uri="http://schemas.openxmlformats.org/drawingml/2006/table">
            <a:tbl>
              <a:tblPr/>
              <a:tblGrid>
                <a:gridCol w="2762250"/>
                <a:gridCol w="2762250"/>
                <a:gridCol w="27622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2025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500034" y="4429132"/>
          <a:ext cx="2547934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3286116" y="4429132"/>
          <a:ext cx="2643206" cy="2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6072198" y="4429132"/>
          <a:ext cx="2571768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28596" y="1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Структура доходов бюджета</a:t>
            </a:r>
            <a:endParaRPr lang="ru-RU" sz="48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142844" y="1000108"/>
          <a:ext cx="8858312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5720" y="1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3920F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Структура поступлений в бюджет по видам доходов </a:t>
            </a:r>
            <a:endParaRPr lang="ru-RU" sz="32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3920F4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76" name="Group 172"/>
          <p:cNvGraphicFramePr>
            <a:graphicFrameLocks noGrp="1"/>
          </p:cNvGraphicFramePr>
          <p:nvPr>
            <p:ph idx="1"/>
          </p:nvPr>
        </p:nvGraphicFramePr>
        <p:xfrm>
          <a:off x="457200" y="214293"/>
          <a:ext cx="8229600" cy="4925048"/>
        </p:xfrm>
        <a:graphic>
          <a:graphicData uri="http://schemas.openxmlformats.org/drawingml/2006/table">
            <a:tbl>
              <a:tblPr/>
              <a:tblGrid>
                <a:gridCol w="1900238"/>
                <a:gridCol w="785812"/>
                <a:gridCol w="785813"/>
                <a:gridCol w="642937"/>
                <a:gridCol w="857250"/>
                <a:gridCol w="642938"/>
                <a:gridCol w="857250"/>
                <a:gridCol w="571500"/>
                <a:gridCol w="642937"/>
                <a:gridCol w="542925"/>
              </a:tblGrid>
              <a:tr h="35660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2024 год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8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год</a:t>
                      </a:r>
                    </a:p>
                  </a:txBody>
                  <a:tcPr marL="9525" marR="9525" marT="9525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2026 год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2027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6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сумма, тыс.руб.</a:t>
                      </a:r>
                    </a:p>
                  </a:txBody>
                  <a:tcPr marL="9525" marR="9525" marT="9525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сумма, тыс.руб.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доля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сумма, тыс.руб.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доля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сумма, тыс.руб.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доля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сумма, тыс.руб.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доля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070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Доходы, всего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20522,6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24481,8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30280,4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13989,8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12470,6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660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 к предыдущему году (далее - %)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119,3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123,7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46,2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89,1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5660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1387,6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1427,7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5,8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1523,6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1523,6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10,9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1523,6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12,2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2318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%, к предыдущему году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102,9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106,7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5660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330,9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311,4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306,1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306,1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306,1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2318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%, к предыдущему году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94,1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98,3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2318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Налоги на имущество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758,1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750,0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1000,0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3,3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1000,0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7,1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1000,0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2318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%, к предыдущему году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98,9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133,3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2318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Неналоговые доходы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298,6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366,3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217,5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217,5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217,5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2318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%, к предыдущему году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122,7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59,4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2318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19135,0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23054,1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94,2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28756,8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95,0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12466,2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89,1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10947,0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87,8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2318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%, к предыдущему году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120,5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124,7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43,4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87,8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3730</TotalTime>
  <Words>3596</Words>
  <PresentationFormat>Экран (4:3)</PresentationFormat>
  <Paragraphs>1279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БЮДЖЕТ ДЛЯ  ГРАЖДАН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 ГРАЖДАН</dc:title>
  <dc:creator>User</dc:creator>
  <cp:lastModifiedBy>User</cp:lastModifiedBy>
  <cp:revision>401</cp:revision>
  <dcterms:created xsi:type="dcterms:W3CDTF">2017-11-21T06:07:56Z</dcterms:created>
  <dcterms:modified xsi:type="dcterms:W3CDTF">2024-11-26T07:27:48Z</dcterms:modified>
</cp:coreProperties>
</file>