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1" r:id="rId5"/>
    <p:sldId id="259" r:id="rId6"/>
    <p:sldId id="261" r:id="rId7"/>
    <p:sldId id="262" r:id="rId8"/>
    <p:sldId id="263" r:id="rId9"/>
    <p:sldId id="266" r:id="rId10"/>
    <p:sldId id="270" r:id="rId11"/>
    <p:sldId id="264" r:id="rId12"/>
    <p:sldId id="268" r:id="rId13"/>
    <p:sldId id="273" r:id="rId14"/>
    <p:sldId id="272" r:id="rId15"/>
    <p:sldId id="267" r:id="rId16"/>
    <p:sldId id="274" r:id="rId17"/>
  </p:sldIdLst>
  <p:sldSz cx="9144000" cy="6858000" type="screen4x3"/>
  <p:notesSz cx="6788150" cy="99234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7D"/>
    <a:srgbClr val="1B08A8"/>
    <a:srgbClr val="FFCCCC"/>
    <a:srgbClr val="F8F5E8"/>
    <a:srgbClr val="5EE2FC"/>
    <a:srgbClr val="FF0066"/>
    <a:srgbClr val="00CC00"/>
    <a:srgbClr val="800000"/>
    <a:srgbClr val="A40C99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017" autoAdjust="0"/>
    <p:restoredTop sz="99310" autoAdjust="0"/>
  </p:normalViewPr>
  <p:slideViewPr>
    <p:cSldViewPr>
      <p:cViewPr>
        <p:scale>
          <a:sx n="130" d="100"/>
          <a:sy n="130" d="100"/>
        </p:scale>
        <p:origin x="-1074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2962329479492063"/>
                  <c:y val="-9.4123575688009553E-2"/>
                </c:manualLayout>
              </c:layout>
              <c:showVal val="1"/>
            </c:dLbl>
            <c:dLbl>
              <c:idx val="1"/>
              <c:layout>
                <c:manualLayout>
                  <c:x val="-4.4993708628245609E-2"/>
                  <c:y val="-0.20495994528722269"/>
                </c:manualLayout>
              </c:layout>
              <c:showVal val="1"/>
            </c:dLbl>
            <c:dLbl>
              <c:idx val="2"/>
              <c:layout>
                <c:manualLayout>
                  <c:x val="5.9190112459742053E-2"/>
                  <c:y val="3.6491683097831094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1052.3</c:v>
                </c:pt>
                <c:pt idx="1">
                  <c:v>284.89999999999998</c:v>
                </c:pt>
                <c:pt idx="2">
                  <c:v>19157.3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865797310422064"/>
          <c:y val="0.14506835097767137"/>
          <c:w val="0.37986553801423151"/>
          <c:h val="0.70986329804465809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2962329479492041"/>
                  <c:y val="-9.4123575688009539E-2"/>
                </c:manualLayout>
              </c:layout>
              <c:showVal val="1"/>
            </c:dLbl>
            <c:dLbl>
              <c:idx val="1"/>
              <c:layout>
                <c:manualLayout>
                  <c:x val="-4.4993708628245532E-2"/>
                  <c:y val="-0.20495994528722281"/>
                </c:manualLayout>
              </c:layout>
              <c:showVal val="1"/>
            </c:dLbl>
            <c:dLbl>
              <c:idx val="2"/>
              <c:layout>
                <c:manualLayout>
                  <c:x val="5.9190112459742039E-2"/>
                  <c:y val="3.6491683097831094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1089</c:v>
                </c:pt>
                <c:pt idx="1">
                  <c:v>298.60000000000002</c:v>
                </c:pt>
                <c:pt idx="2">
                  <c:v>19135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865797310422053"/>
          <c:y val="0.14506835097767146"/>
          <c:w val="0.37986553801423162"/>
          <c:h val="0.70986329804465809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5288136542247607E-2"/>
          <c:y val="0.15177327877645871"/>
          <c:w val="0.43531086100024818"/>
          <c:h val="0.709051234408551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FF0066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CC00"/>
              </a:solidFill>
            </c:spPr>
          </c:dPt>
          <c:dPt>
            <c:idx val="4"/>
            <c:spPr>
              <a:solidFill>
                <a:srgbClr val="800000"/>
              </a:solidFill>
            </c:spPr>
          </c:dPt>
          <c:dPt>
            <c:idx val="5"/>
            <c:spPr>
              <a:solidFill>
                <a:srgbClr val="002060"/>
              </a:solidFill>
            </c:spPr>
          </c:dPt>
          <c:dPt>
            <c:idx val="6"/>
            <c:spPr>
              <a:solidFill>
                <a:srgbClr val="A40C99"/>
              </a:solidFill>
            </c:spPr>
          </c:dPt>
          <c:dPt>
            <c:idx val="7"/>
            <c:spPr>
              <a:solidFill>
                <a:srgbClr val="FF9900"/>
              </a:solidFill>
            </c:spPr>
          </c:dPt>
          <c:dPt>
            <c:idx val="8"/>
            <c:spPr>
              <a:solidFill>
                <a:srgbClr val="00B050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1.6605248785126463E-2"/>
                  <c:y val="-6.27079043748043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762,7</a:t>
                    </a:r>
                    <a:endParaRPr lang="ru-RU" dirty="0" smtClean="0"/>
                  </a:p>
                  <a:p>
                    <a:r>
                      <a:rPr lang="ru-RU" dirty="0" smtClean="0"/>
                      <a:t>3,7%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28194983346944E-2"/>
                  <c:y val="-8.3674773111767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2963,3</a:t>
                    </a:r>
                    <a:endParaRPr lang="ru-RU" dirty="0" smtClean="0"/>
                  </a:p>
                  <a:p>
                    <a:r>
                      <a:rPr lang="ru-RU" dirty="0" smtClean="0"/>
                      <a:t>14,3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5096195776733759E-2"/>
                  <c:y val="-0.2605277921496184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0,00</a:t>
                    </a:r>
                    <a:endParaRPr lang="ru-RU" dirty="0" smtClean="0"/>
                  </a:p>
                  <a:p>
                    <a:r>
                      <a:rPr lang="ru-RU" dirty="0" smtClean="0"/>
                      <a:t>0,0%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1152650561990226E-2"/>
                  <c:y val="-0.166004087460455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1285,2</a:t>
                    </a:r>
                    <a:endParaRPr lang="ru-RU" dirty="0" smtClean="0"/>
                  </a:p>
                  <a:p>
                    <a:r>
                      <a:rPr lang="ru-RU" dirty="0" smtClean="0"/>
                      <a:t>6,2%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3.7261301847139251E-2"/>
                  <c:y val="-8.15292381405654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267,5</a:t>
                    </a:r>
                    <a:endParaRPr lang="ru-RU" dirty="0" smtClean="0"/>
                  </a:p>
                  <a:p>
                    <a:r>
                      <a:rPr lang="ru-RU" dirty="0" smtClean="0"/>
                      <a:t>1,3%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2.7793094023453369E-2"/>
                  <c:y val="-6.50132364346089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127,0</a:t>
                    </a:r>
                    <a:endParaRPr lang="ru-RU" dirty="0" smtClean="0"/>
                  </a:p>
                  <a:p>
                    <a:r>
                      <a:rPr lang="ru-RU" dirty="0" smtClean="0"/>
                      <a:t>0,6%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2.2447697920823604E-2"/>
                  <c:y val="6.35694270174518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300,0</a:t>
                    </a:r>
                    <a:endParaRPr lang="ru-RU" dirty="0" smtClean="0"/>
                  </a:p>
                  <a:p>
                    <a:r>
                      <a:rPr lang="ru-RU" dirty="0" smtClean="0"/>
                      <a:t>1,4%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2.1033765915780472E-2"/>
                  <c:y val="5.113070529235595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2603,9</a:t>
                    </a:r>
                    <a:endParaRPr lang="ru-RU" dirty="0" smtClean="0"/>
                  </a:p>
                  <a:p>
                    <a:r>
                      <a:rPr lang="ru-RU" dirty="0" smtClean="0"/>
                      <a:t>12,6%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6.9383976908268488E-2"/>
                  <c:y val="2.26321034714326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1274,6</a:t>
                    </a:r>
                    <a:endParaRPr lang="ru-RU" dirty="0" smtClean="0"/>
                  </a:p>
                  <a:p>
                    <a:r>
                      <a:rPr lang="ru-RU" dirty="0" smtClean="0"/>
                      <a:t>6,2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1.80789695082283E-2"/>
                  <c:y val="1.569338301889605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3829,6</a:t>
                    </a:r>
                    <a:endParaRPr lang="ru-RU" dirty="0" smtClean="0"/>
                  </a:p>
                  <a:p>
                    <a:r>
                      <a:rPr lang="ru-RU" dirty="0" smtClean="0"/>
                      <a:t>18,5%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layout>
                <c:manualLayout>
                  <c:x val="3.3144777431751891E-2"/>
                  <c:y val="-0.1404643677943602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7171,5</a:t>
                    </a:r>
                    <a:endParaRPr lang="ru-RU" dirty="0" smtClean="0"/>
                  </a:p>
                  <a:p>
                    <a:r>
                      <a:rPr lang="ru-RU" dirty="0" smtClean="0"/>
                      <a:t>34,7%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layout>
                <c:manualLayout>
                  <c:x val="-5.8756650901741987E-2"/>
                  <c:y val="-4.64962261345138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108,0</a:t>
                    </a:r>
                    <a:endParaRPr lang="ru-RU" dirty="0" smtClean="0"/>
                  </a:p>
                  <a:p>
                    <a:r>
                      <a:rPr lang="ru-RU" dirty="0" smtClean="0"/>
                      <a:t>0,5%</a:t>
                    </a:r>
                    <a:endParaRPr lang="en-US" dirty="0"/>
                  </a:p>
                </c:rich>
              </c:tx>
              <c:showVal val="1"/>
            </c:dLbl>
            <c:dLbl>
              <c:idx val="12"/>
              <c:layout>
                <c:manualLayout>
                  <c:x val="-5.4805613116695726E-2"/>
                  <c:y val="-2.805811451070277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108,0</a:t>
                    </a:r>
                  </a:p>
                  <a:p>
                    <a:r>
                      <a:rPr lang="ru-RU" dirty="0" smtClean="0"/>
                      <a:t>0,7%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Функционирование высшего должностного лица</c:v>
                </c:pt>
                <c:pt idx="1">
                  <c:v>Функционирование местной администрации</c:v>
                </c:pt>
                <c:pt idx="2">
                  <c:v>Резервные фонды</c:v>
                </c:pt>
                <c:pt idx="3">
                  <c:v>Другие общегосударственные вопросы</c:v>
                </c:pt>
                <c:pt idx="4">
                  <c:v>Мобилизационная и вневойсковая подготовка</c:v>
                </c:pt>
                <c:pt idx="5">
                  <c:v>Обеспечение пожарной безопасности</c:v>
                </c:pt>
                <c:pt idx="6">
                  <c:v>Другие вопросы в области национальной безопасности и правоохранительной деятельности</c:v>
                </c:pt>
                <c:pt idx="7">
                  <c:v>Национальная экономика</c:v>
                </c:pt>
                <c:pt idx="8">
                  <c:v>Коммунальное хозяйство</c:v>
                </c:pt>
                <c:pt idx="9">
                  <c:v>Благоустройство </c:v>
                </c:pt>
                <c:pt idx="10">
                  <c:v>Культура</c:v>
                </c:pt>
                <c:pt idx="11">
                  <c:v>Пенсионное обеспечение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762.7</c:v>
                </c:pt>
                <c:pt idx="1">
                  <c:v>2963.3</c:v>
                </c:pt>
                <c:pt idx="2">
                  <c:v>0</c:v>
                </c:pt>
                <c:pt idx="3">
                  <c:v>1285.2</c:v>
                </c:pt>
                <c:pt idx="4">
                  <c:v>267.5</c:v>
                </c:pt>
                <c:pt idx="5">
                  <c:v>127</c:v>
                </c:pt>
                <c:pt idx="6">
                  <c:v>300</c:v>
                </c:pt>
                <c:pt idx="7">
                  <c:v>2603.9</c:v>
                </c:pt>
                <c:pt idx="8">
                  <c:v>1274.5999999999999</c:v>
                </c:pt>
                <c:pt idx="9">
                  <c:v>3829.6</c:v>
                </c:pt>
                <c:pt idx="10">
                  <c:v>7171.5</c:v>
                </c:pt>
                <c:pt idx="11">
                  <c:v>108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Функционирование высшего должностного лица</c:v>
                </c:pt>
                <c:pt idx="1">
                  <c:v>Функционирование местной администрации</c:v>
                </c:pt>
                <c:pt idx="2">
                  <c:v>Резервные фонды</c:v>
                </c:pt>
                <c:pt idx="3">
                  <c:v>Другие общегосударственные вопросы</c:v>
                </c:pt>
                <c:pt idx="4">
                  <c:v>Мобилизационная и вневойсковая подготовка</c:v>
                </c:pt>
                <c:pt idx="5">
                  <c:v>Обеспечение пожарной безопасности</c:v>
                </c:pt>
                <c:pt idx="6">
                  <c:v>Другие вопросы в области национальной безопасности и правоохранительной деятельности</c:v>
                </c:pt>
                <c:pt idx="7">
                  <c:v>Национальная экономика</c:v>
                </c:pt>
                <c:pt idx="8">
                  <c:v>Коммунальное хозяйство</c:v>
                </c:pt>
                <c:pt idx="9">
                  <c:v>Благоустройство </c:v>
                </c:pt>
                <c:pt idx="10">
                  <c:v>Культура</c:v>
                </c:pt>
                <c:pt idx="11">
                  <c:v>Пенсионное обеспечение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3.6857340298550731</c:v>
                </c:pt>
                <c:pt idx="1">
                  <c:v>14.320093943450294</c:v>
                </c:pt>
                <c:pt idx="2">
                  <c:v>0</c:v>
                </c:pt>
                <c:pt idx="3">
                  <c:v>6.2107058806473585</c:v>
                </c:pt>
                <c:pt idx="4">
                  <c:v>1.2926889379654283</c:v>
                </c:pt>
                <c:pt idx="5">
                  <c:v>0.6137252154078856</c:v>
                </c:pt>
                <c:pt idx="6">
                  <c:v>1.449744603325714</c:v>
                </c:pt>
                <c:pt idx="7">
                  <c:v>12.583299908666088</c:v>
                </c:pt>
                <c:pt idx="8">
                  <c:v>6.1594815713298487</c:v>
                </c:pt>
                <c:pt idx="9">
                  <c:v>18.506473109653847</c:v>
                </c:pt>
                <c:pt idx="10">
                  <c:v>34.656144742501191</c:v>
                </c:pt>
                <c:pt idx="11">
                  <c:v>0.52190805719725697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4086618193517011"/>
          <c:y val="0"/>
          <c:w val="0.459133818064829"/>
          <c:h val="1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D844C-077A-416A-8090-3336F49FDDCC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8798-5C8A-4D6A-8E60-394674786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9769B-3D6E-42A3-8608-A5084D538822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8FB72-BD5A-4365-BB11-5B4508768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BEB50-4987-4771-80DE-5D2CEC5D3DC7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D512-5FBA-4DC7-8899-11E131C2F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3B5E4-141C-433A-AD7D-4634B79B8067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AEDF2-7507-432E-BC29-FAB80F854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75CF8-2DFA-43A3-ACBF-2DBF28F31CDE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D054-ECF5-4552-BF36-E6839129A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18AAB-58F7-452B-B957-CD1982A242DF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2AA78-A9AC-4541-941A-A4DFF4296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4B230-7FD9-4574-B46B-C7347D6BC238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F0DB-9355-4A0D-91D2-78E37584B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CEFE-66EC-4BD0-9E05-37B82CB5AB31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8483-E9A6-451F-B0AE-455B22168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5E4F-C69D-4BE9-B80C-E1F788081505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E61D1-B01A-4021-A0EC-2027106C8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3C0C6-180F-46EE-B74F-60FCA7A51215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F5A05-11AE-4066-BAAE-D60865AB8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14486-772D-4DF9-A9D3-8F6F1B9BF263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64BAC-B2F1-4D41-A4D8-25B81CC31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3DFEA6-9E3B-409F-8514-454883449E8E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187B5B-E5A0-473F-AD96-F899E2A2C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novogorkinskoe-r24.gosweb.gosuslugi.ru/dlya-zhiteley/uslugi-i-servisy/otpravit-obrascheni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vye-gorki-3733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78532"/>
            <a:ext cx="8858312" cy="66366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1393" y="642918"/>
            <a:ext cx="8229599" cy="157163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БЮДЖЕТ ДЛЯ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ГРАЖДАН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857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rgbClr val="1B08A8"/>
                </a:solidFill>
              </a:rPr>
              <a:t>к годовому отчету об исполнении бюджета Новогоркинского сельского поселения за 20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1B08A8"/>
                </a:solidFill>
              </a:rPr>
              <a:t>2</a:t>
            </a:r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rgbClr val="1B08A8"/>
                </a:solidFill>
              </a:rPr>
              <a:t>3 </a:t>
            </a:r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rgbClr val="1B08A8"/>
                </a:solidFill>
              </a:rPr>
              <a:t>год</a:t>
            </a:r>
            <a:endParaRPr lang="ru-RU" sz="3600" dirty="0" smtClean="0">
              <a:ln>
                <a:solidFill>
                  <a:schemeClr val="bg1"/>
                </a:solidFill>
              </a:ln>
              <a:solidFill>
                <a:srgbClr val="1B08A8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357158" y="1214422"/>
          <a:ext cx="842968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42852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Исполнение расходной части бюджета Новогоркинского сельского поселения за </a:t>
            </a:r>
            <a:r>
              <a:rPr lang="ru-RU" sz="2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2023 </a:t>
            </a:r>
            <a:r>
              <a:rPr lang="ru-RU" sz="2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год </a:t>
            </a:r>
            <a:endParaRPr lang="ru-RU" sz="240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197878" cy="5357850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«Развитие культуры Новогоркинского сельского поселения </a:t>
            </a:r>
            <a:r>
              <a:rPr lang="ru-RU" sz="1800" b="1" dirty="0" smtClean="0">
                <a:solidFill>
                  <a:schemeClr val="bg1"/>
                </a:solidFill>
              </a:rPr>
              <a:t>2023-2025 </a:t>
            </a:r>
            <a:r>
              <a:rPr lang="ru-RU" sz="1800" b="1" dirty="0" smtClean="0">
                <a:solidFill>
                  <a:schemeClr val="bg1"/>
                </a:solidFill>
              </a:rPr>
              <a:t>г.г.»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«</a:t>
            </a: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Развитие  территории Новогоркинского сельского поселения  на </a:t>
            </a: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2023-2025 </a:t>
            </a: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годы</a:t>
            </a:r>
            <a:r>
              <a:rPr lang="ru-RU" sz="1800" b="1" dirty="0" smtClean="0">
                <a:solidFill>
                  <a:schemeClr val="bg1"/>
                </a:solidFill>
              </a:rPr>
              <a:t>» 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«Обеспечение пожарной безопасности на территории Новогоркинского сельского поселения на </a:t>
            </a:r>
            <a:r>
              <a:rPr lang="ru-RU" sz="1800" b="1" dirty="0" smtClean="0">
                <a:solidFill>
                  <a:schemeClr val="bg1"/>
                </a:solidFill>
              </a:rPr>
              <a:t>2023-2025 </a:t>
            </a:r>
            <a:r>
              <a:rPr lang="ru-RU" sz="1800" b="1" dirty="0" smtClean="0">
                <a:solidFill>
                  <a:schemeClr val="bg1"/>
                </a:solidFill>
              </a:rPr>
              <a:t>годы»         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«Совершенствование муниципального управления Новогоркинского сельского поселения на </a:t>
            </a:r>
            <a:r>
              <a:rPr lang="ru-RU" sz="1800" b="1" dirty="0" smtClean="0">
                <a:solidFill>
                  <a:schemeClr val="bg1"/>
                </a:solidFill>
              </a:rPr>
              <a:t>2023-2025 </a:t>
            </a:r>
            <a:r>
              <a:rPr lang="ru-RU" sz="1800" b="1" dirty="0" smtClean="0">
                <a:solidFill>
                  <a:schemeClr val="bg1"/>
                </a:solidFill>
              </a:rPr>
              <a:t>годы»                                             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«</a:t>
            </a:r>
            <a:r>
              <a:rPr lang="ru-RU" sz="1800" b="1" dirty="0" smtClean="0">
                <a:solidFill>
                  <a:schemeClr val="bg1"/>
                </a:solidFill>
              </a:rPr>
              <a:t>Управление и распоряжение муниципальным имуществом Новогоркинского сельского поселения на </a:t>
            </a:r>
            <a:r>
              <a:rPr lang="ru-RU" sz="1800" b="1" dirty="0" smtClean="0">
                <a:solidFill>
                  <a:schemeClr val="bg1"/>
                </a:solidFill>
              </a:rPr>
              <a:t>2023-2025 </a:t>
            </a:r>
            <a:r>
              <a:rPr lang="ru-RU" sz="1800" b="1" dirty="0" smtClean="0">
                <a:solidFill>
                  <a:schemeClr val="bg1"/>
                </a:solidFill>
              </a:rPr>
              <a:t>годы»    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«Улучшение условий и охраны труда в </a:t>
            </a:r>
            <a:r>
              <a:rPr lang="ru-RU" sz="1800" b="1" dirty="0" err="1" smtClean="0">
                <a:solidFill>
                  <a:schemeClr val="bg1"/>
                </a:solidFill>
              </a:rPr>
              <a:t>Новогоркинском</a:t>
            </a:r>
            <a:r>
              <a:rPr lang="ru-RU" sz="1800" b="1" dirty="0" smtClean="0">
                <a:solidFill>
                  <a:schemeClr val="bg1"/>
                </a:solidFill>
              </a:rPr>
              <a:t> сельском поселении на </a:t>
            </a:r>
            <a:r>
              <a:rPr lang="ru-RU" sz="1800" b="1" dirty="0" smtClean="0">
                <a:solidFill>
                  <a:schemeClr val="bg1"/>
                </a:solidFill>
              </a:rPr>
              <a:t>2023 </a:t>
            </a:r>
            <a:r>
              <a:rPr lang="ru-RU" sz="1800" b="1" dirty="0" smtClean="0">
                <a:solidFill>
                  <a:schemeClr val="bg1"/>
                </a:solidFill>
              </a:rPr>
              <a:t>год и плановый период </a:t>
            </a:r>
            <a:r>
              <a:rPr lang="ru-RU" sz="1800" b="1" dirty="0" smtClean="0">
                <a:solidFill>
                  <a:schemeClr val="bg1"/>
                </a:solidFill>
              </a:rPr>
              <a:t>2024 </a:t>
            </a:r>
            <a:r>
              <a:rPr lang="ru-RU" sz="1800" b="1" dirty="0" smtClean="0">
                <a:solidFill>
                  <a:schemeClr val="bg1"/>
                </a:solidFill>
              </a:rPr>
              <a:t>и </a:t>
            </a:r>
            <a:r>
              <a:rPr lang="ru-RU" sz="1800" b="1" dirty="0" smtClean="0">
                <a:solidFill>
                  <a:schemeClr val="bg1"/>
                </a:solidFill>
              </a:rPr>
              <a:t>2025 </a:t>
            </a:r>
            <a:r>
              <a:rPr lang="ru-RU" sz="1800" b="1" dirty="0" smtClean="0">
                <a:solidFill>
                  <a:schemeClr val="bg1"/>
                </a:solidFill>
              </a:rPr>
              <a:t>годы»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«Энергосбережение и повышение энергетической эффективности администрации Новогоркинского сельского поселения на </a:t>
            </a:r>
            <a:r>
              <a:rPr lang="ru-RU" sz="1800" b="1" dirty="0" smtClean="0">
                <a:solidFill>
                  <a:schemeClr val="bg1"/>
                </a:solidFill>
              </a:rPr>
              <a:t>2023-2025 </a:t>
            </a:r>
            <a:r>
              <a:rPr lang="ru-RU" sz="1800" b="1" dirty="0" smtClean="0">
                <a:solidFill>
                  <a:schemeClr val="bg1"/>
                </a:solidFill>
              </a:rPr>
              <a:t>годы»                   </a:t>
            </a:r>
          </a:p>
        </p:txBody>
      </p:sp>
      <p:sp>
        <p:nvSpPr>
          <p:cNvPr id="25603" name="WordArt 4"/>
          <p:cNvSpPr>
            <a:spLocks noChangeArrowheads="1" noChangeShapeType="1" noTextEdit="1"/>
          </p:cNvSpPr>
          <p:nvPr/>
        </p:nvSpPr>
        <p:spPr bwMode="auto">
          <a:xfrm>
            <a:off x="571472" y="214291"/>
            <a:ext cx="8001056" cy="7858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Перечень муниципальных программ поселения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918" name="Group 294"/>
          <p:cNvGraphicFramePr>
            <a:graphicFrameLocks noGrp="1"/>
          </p:cNvGraphicFramePr>
          <p:nvPr>
            <p:ph idx="1"/>
          </p:nvPr>
        </p:nvGraphicFramePr>
        <p:xfrm>
          <a:off x="428625" y="857236"/>
          <a:ext cx="8215313" cy="4848358"/>
        </p:xfrm>
        <a:graphic>
          <a:graphicData uri="http://schemas.openxmlformats.org/drawingml/2006/table">
            <a:tbl>
              <a:tblPr/>
              <a:tblGrid>
                <a:gridCol w="4929193"/>
                <a:gridCol w="1143008"/>
                <a:gridCol w="1000132"/>
                <a:gridCol w="1142980"/>
              </a:tblGrid>
              <a:tr h="2675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расходов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исполнения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545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Новогоркинского сельского поселения «Управление и распоряжение муниципальным имуществом Новогоркинского сельского поселения»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10 359,60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10 359,60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19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Новогоркинского сельского поселения «Совершенствование муниципального управления Новогоркинского сельского поселения»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4 215 172,00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4 163 329,39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6029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Новогоркинского сельского поселения «Обеспечение пожарной безопасности на территории Новогоркинского сельского поселения»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127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000,00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127 000,00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595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Новогоркинского сельского поселения «Развитие культуры в Новогоркинского сельского поселения»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7 211 596,59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7 171 545,80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5927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«Улучшение условий и охраны труда в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Новогоркинском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сельском поселении»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325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«Энергосбережение и повышение энергетической эффективности администрации Новогоркинского сельского поселения»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110 935,40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110 935,40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9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Новогоркинского сельского поселения «</a:t>
                      </a:r>
                      <a:r>
                        <a:rPr lang="ru-RU" sz="1400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Развитие  территории Новогоркинского сельского поселения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»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4 120 394,33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4 073 578,26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142853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Расходы бюджета Новогоркинского сельского поселения по на реализацию муниципальных программ в </a:t>
            </a:r>
            <a:r>
              <a:rPr lang="ru-R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2023 </a:t>
            </a:r>
            <a:r>
              <a:rPr lang="ru-R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году </a:t>
            </a:r>
            <a:endParaRPr lang="ru-RU" sz="200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071546"/>
            <a:ext cx="8229600" cy="392909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+mn-lt"/>
              </a:rPr>
              <a:t>С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оциально-значимые проекты, предусмотренные к финансированию из бюджета </a:t>
            </a:r>
            <a:r>
              <a:rPr lang="ru-RU" sz="3200" dirty="0" smtClean="0">
                <a:solidFill>
                  <a:schemeClr val="bg1"/>
                </a:solidFill>
                <a:latin typeface="+mn-lt"/>
              </a:rPr>
              <a:t>Н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овогоркинского сельского поселения на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2023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год не были запланированы</a:t>
            </a:r>
            <a:br>
              <a:rPr lang="ru-RU" sz="2400" dirty="0" smtClean="0">
                <a:solidFill>
                  <a:schemeClr val="bg1"/>
                </a:solidFill>
                <a:latin typeface="+mn-lt"/>
              </a:rPr>
            </a:br>
            <a:r>
              <a:rPr lang="ru-RU" sz="2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+mn-lt"/>
              </a:rPr>
            </a:br>
            <a:r>
              <a:rPr lang="ru-RU" sz="3200" dirty="0" smtClean="0">
                <a:solidFill>
                  <a:schemeClr val="bg1"/>
                </a:solidFill>
                <a:latin typeface="+mn-lt"/>
              </a:rPr>
              <a:t>М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униципальные гарантии в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2023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году не предусматривались</a:t>
            </a:r>
            <a:r>
              <a:rPr lang="ru-RU" sz="18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+mn-lt"/>
              </a:rPr>
            </a:br>
            <a:endParaRPr lang="ru-RU" sz="18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734"/>
                <a:gridCol w="428628"/>
                <a:gridCol w="3714776"/>
                <a:gridCol w="4714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Расчет верхнего предела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муниципального внутреннего долга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 т.ч. по муниципальным гарантиям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Долг на </a:t>
                      </a:r>
                      <a:r>
                        <a:rPr lang="ru-RU" sz="1400" dirty="0" smtClean="0"/>
                        <a:t>01.01.2023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Долг на </a:t>
                      </a:r>
                      <a:r>
                        <a:rPr lang="ru-RU" sz="1400" dirty="0" smtClean="0"/>
                        <a:t>01.01.2023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Увеличение долга в </a:t>
                      </a:r>
                      <a:r>
                        <a:rPr lang="ru-RU" sz="1400" dirty="0" smtClean="0"/>
                        <a:t>2023 </a:t>
                      </a:r>
                      <a:r>
                        <a:rPr lang="ru-RU" sz="1400" dirty="0" smtClean="0"/>
                        <a:t>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Увеличение долга в </a:t>
                      </a:r>
                      <a:r>
                        <a:rPr lang="ru-RU" sz="1400" dirty="0" smtClean="0"/>
                        <a:t>2023 </a:t>
                      </a:r>
                      <a:r>
                        <a:rPr lang="ru-RU" sz="1400" dirty="0" smtClean="0"/>
                        <a:t>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т.ч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т.ч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кредиты банков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кредиты банков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предоставление гарантий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предоставление гарантий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Погашение долга в </a:t>
                      </a:r>
                      <a:r>
                        <a:rPr lang="ru-RU" sz="1400" dirty="0" smtClean="0"/>
                        <a:t>2023 </a:t>
                      </a:r>
                      <a:r>
                        <a:rPr lang="ru-RU" sz="1400" dirty="0" smtClean="0"/>
                        <a:t>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Погашение долга в </a:t>
                      </a:r>
                      <a:r>
                        <a:rPr lang="ru-RU" sz="1400" dirty="0" smtClean="0"/>
                        <a:t>2023 </a:t>
                      </a:r>
                      <a:r>
                        <a:rPr lang="ru-RU" sz="1400" dirty="0" smtClean="0"/>
                        <a:t>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т.ч.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т.ч.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кредиты банков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кредиты банков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исполнение гарантий (гарантийный случай)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исполнение гарантий  (гарантийный случай)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Долг на </a:t>
                      </a:r>
                      <a:r>
                        <a:rPr lang="ru-RU" sz="1400" dirty="0" smtClean="0"/>
                        <a:t>01.01.2024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Долг на </a:t>
                      </a:r>
                      <a:r>
                        <a:rPr lang="ru-RU" sz="1400" dirty="0" smtClean="0"/>
                        <a:t>01.01.2024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285728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Сведения о долговых обязательствах Новогоркинского сельского поселения на </a:t>
            </a:r>
            <a:r>
              <a:rPr lang="ru-R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2023 </a:t>
            </a:r>
            <a:r>
              <a:rPr lang="ru-R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год, руб.</a:t>
            </a:r>
            <a:endParaRPr lang="ru-RU" sz="200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708525"/>
          </a:xfrm>
        </p:spPr>
        <p:txBody>
          <a:bodyPr/>
          <a:lstStyle/>
          <a:p>
            <a:pPr marL="0" indent="358775" algn="just" eaLnBrk="1" hangingPunct="1">
              <a:buFont typeface="Wingdings 2" pitchFamily="18" charset="2"/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marL="0" indent="358775" algn="just" eaLnBrk="1" hangingPunct="1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Граждане желающие получить более подробную информацию могут обратится к главе поселения по адресу: Ивановская область, </a:t>
            </a:r>
            <a:r>
              <a:rPr lang="ru-RU" sz="2000" dirty="0" err="1" smtClean="0">
                <a:solidFill>
                  <a:schemeClr val="bg1"/>
                </a:solidFill>
              </a:rPr>
              <a:t>Лежневский</a:t>
            </a:r>
            <a:r>
              <a:rPr lang="ru-RU" sz="2000" dirty="0" smtClean="0">
                <a:solidFill>
                  <a:schemeClr val="bg1"/>
                </a:solidFill>
              </a:rPr>
              <a:t> район, с. Новые Горки, ул. Советская, д.11, либо позвонить по телефонам: 8(49357)2-83-99 (глава поселения), 8(49357)2-83-82, а также задать интересующие вопросы посредством официального сайта поселения (</a:t>
            </a:r>
            <a:r>
              <a:rPr lang="ru-RU" sz="2000" dirty="0" smtClean="0">
                <a:solidFill>
                  <a:schemeClr val="bg1"/>
                </a:solidFill>
              </a:rPr>
              <a:t>интернет-приемная:</a:t>
            </a:r>
            <a:r>
              <a:rPr lang="en-US" sz="2000" dirty="0" smtClean="0">
                <a:solidFill>
                  <a:schemeClr val="bg1"/>
                </a:solidFill>
                <a:hlinkClick r:id="rId2"/>
              </a:rPr>
              <a:t>https</a:t>
            </a:r>
            <a:r>
              <a:rPr lang="en-US" sz="2000" dirty="0" smtClean="0">
                <a:solidFill>
                  <a:schemeClr val="bg1"/>
                </a:solidFill>
                <a:hlinkClick r:id="rId2"/>
              </a:rPr>
              <a:t>://novogorkinskoe-r24.gosweb.gosuslugi.ru/dlya-zhiteley/uslugi-i-servisy/otpravit-obraschenie</a:t>
            </a:r>
            <a:r>
              <a:rPr lang="en-US" sz="2000" dirty="0" smtClean="0">
                <a:solidFill>
                  <a:schemeClr val="bg1"/>
                </a:solidFill>
                <a:hlinkClick r:id="rId2"/>
              </a:rPr>
              <a:t>/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) </a:t>
            </a:r>
            <a:r>
              <a:rPr lang="ru-RU" sz="2000" dirty="0" smtClean="0">
                <a:solidFill>
                  <a:schemeClr val="bg1"/>
                </a:solidFill>
              </a:rPr>
              <a:t>или электронной почты администрации: 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possovet2010@mail.ru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14290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Контактная информация</a:t>
            </a:r>
            <a:endParaRPr lang="ru-RU" sz="400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8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8715436" cy="63579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714884"/>
            <a:ext cx="8436250" cy="17859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+mn-lt"/>
              </a:rPr>
              <a:t>Спасибо за внимание!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643437"/>
          </a:xfrm>
        </p:spPr>
        <p:txBody>
          <a:bodyPr/>
          <a:lstStyle/>
          <a:p>
            <a:pPr marL="0" indent="360363"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indent="342900" algn="just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indent="342900" algn="just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indent="342900" algn="just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Вашему вниманию представлен «Бюджет для граждан», который разработан в соответствии с проводимой политикой Правительства Российской Федерации, направленной на обеспечение прозрачности (открытости) и полного, доступного информирования граждан (заинтересованных пользователей)  о местном бюджете. </a:t>
            </a:r>
          </a:p>
          <a:p>
            <a:pPr lvl="0" indent="450850" algn="just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 algn="just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Информация на интернет - ресурсе доходчиво раскрывает основные понятия российского законодательства о бюджетном процессе, содержит параметры доходной и расходной частей бюджета Новогоркинского сельского поселения , пояснения о структуре  муниципального долга. </a:t>
            </a: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 всем возникающим вопросам и конструктивным предложениям  относительно бюджета Новогоркинского сельского поселения вы можете обращаться   в администрацию Новогоркинского сельского поселения .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 адресу: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Новые Горки, ул. Советская, д. 11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; тел :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(49357) 2-83-82</a:t>
            </a: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эл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 почты:  </a:t>
            </a:r>
            <a:r>
              <a:rPr lang="en-US" sz="1400" dirty="0" smtClean="0">
                <a:solidFill>
                  <a:srgbClr val="1B08A8"/>
                </a:solidFill>
              </a:rPr>
              <a:t>possovet2010@mail.ru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 algn="r">
              <a:spcBef>
                <a:spcPct val="0"/>
              </a:spcBef>
              <a:tabLst>
                <a:tab pos="933450" algn="l"/>
              </a:tabLst>
            </a:pP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 algn="r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Глава Новогоркинского сельского поселения </a:t>
            </a:r>
          </a:p>
          <a:p>
            <a:pPr lvl="0" indent="450850" algn="r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Левин А.С.</a:t>
            </a:r>
          </a:p>
          <a:p>
            <a:pPr marL="0" indent="360363" eaLnBrk="1" hangingPunct="1">
              <a:lnSpc>
                <a:spcPct val="80000"/>
              </a:lnSpc>
            </a:pPr>
            <a:endParaRPr lang="ru-RU" sz="700" dirty="0" smtClean="0"/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428596" y="214290"/>
            <a:ext cx="8429684" cy="12700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Уважаемые жители Новогоркинского сельского поселения, </a:t>
            </a:r>
          </a:p>
          <a:p>
            <a:pPr algn="ctr"/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посетители сайта</a:t>
            </a:r>
            <a:endParaRPr lang="ru-RU" sz="2000" b="1" kern="1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 algn="just" eaLnBrk="1" hangingPunct="1"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«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Бюджет для граждан  содержит основные положения решения  об исполнении бюджета  Новогоркинского сельского поселения за 20</a:t>
            </a:r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2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3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год в доступной для широкого круга заинтересованных пользователей форме и преследует цель  ознакомления граждан с основными задачами и приоритетными направлениями бюджетной политики, обоснованиями бюджетных расходов, планируемыми и достигнутыми результатами использования бюджетных ассигнований. </a:t>
            </a:r>
            <a:endParaRPr lang="ru-RU" sz="1700" dirty="0" smtClean="0">
              <a:solidFill>
                <a:schemeClr val="bg1"/>
              </a:solidFill>
            </a:endParaRPr>
          </a:p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</a:t>
            </a:r>
            <a:r>
              <a:rPr lang="ru-RU" sz="1700" dirty="0" err="1" smtClean="0">
                <a:solidFill>
                  <a:schemeClr val="bg1"/>
                </a:solidFill>
              </a:rPr>
              <a:t>Новогоркинского</a:t>
            </a:r>
            <a:r>
              <a:rPr lang="ru-RU" sz="1700" dirty="0" smtClean="0">
                <a:solidFill>
                  <a:schemeClr val="bg1"/>
                </a:solidFill>
              </a:rPr>
              <a:t> сельского поселения. </a:t>
            </a:r>
          </a:p>
          <a:p>
            <a:pPr marL="0" indent="360363" eaLnBrk="1" hangingPunct="1"/>
            <a:endParaRPr lang="ru-RU" dirty="0" smtClean="0"/>
          </a:p>
        </p:txBody>
      </p:sp>
      <p:pic>
        <p:nvPicPr>
          <p:cNvPr id="15363" name="Рисунок 3" descr="Рисунок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643446"/>
            <a:ext cx="245745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4" descr="Рисунок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643446"/>
            <a:ext cx="2160587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WordArt 6"/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54737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Что такое бюджет для граждан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2928958" cy="1714512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- форма образования и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расходования денежных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средств, предназначенных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для финансового обеспечения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задач и функций государства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 местного самоуправления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54737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Что такое </a:t>
            </a:r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бюджет</a:t>
            </a:r>
            <a:endParaRPr lang="ru-RU" sz="2000" b="1" kern="1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2214554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- поступающие в бюджет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денежные средства</a:t>
            </a:r>
            <a:endParaRPr lang="ru-RU" sz="1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2214554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- выплачиваемые из бюджета 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денежные средства</a:t>
            </a:r>
            <a:endParaRPr lang="ru-RU" sz="1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5" y="1785926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БЮДЖЕТ</a:t>
            </a:r>
            <a:endPara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1785926"/>
            <a:ext cx="285752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ДОХОДЫ БЮДЖЕТА</a:t>
            </a:r>
            <a:endPara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4282" y="214311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857884" y="1785926"/>
            <a:ext cx="263726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РАСХОДЫ БЮДЖЕТА</a:t>
            </a:r>
            <a:endPara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5072074"/>
            <a:ext cx="7715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  Если расходы бюджета превышают доходы, то бюджет формируется с дефицитом. При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дефицитном бюджете растет долг и (или) снижаются остатки. Превышение доходов над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расходами образует </a:t>
            </a:r>
            <a:r>
              <a:rPr lang="ru-RU" sz="14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профицит</a:t>
            </a:r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. При </a:t>
            </a:r>
            <a:r>
              <a:rPr lang="ru-RU" sz="14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профицитном</a:t>
            </a:r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бюджете снижается долг и (или) растут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остатки.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  Сбалансированность бюджета по доходам и расходам – основополагающее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требование, предъявляемое к органам, составляющим и утверждающим бюджет.</a:t>
            </a:r>
            <a:endParaRPr lang="ru-RU" sz="1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16" name="Рисунок 15" descr="Sbalansirovannyj-byudzh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786058"/>
            <a:ext cx="4071966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5448321"/>
          </a:xfrm>
        </p:spPr>
        <p:txBody>
          <a:bodyPr/>
          <a:lstStyle/>
          <a:p>
            <a:pPr marL="0" indent="360363" eaLnBrk="1" hangingPunct="1">
              <a:buFont typeface="Wingdings 2" pitchFamily="18" charset="2"/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- это процесс, который обеспечивает полное своевременное поступление доходов в целом и по каждому источнику, а также финансирование организаций и учреждений в пределах утвержденных по бюджету сумм в течение финансового года.</a:t>
            </a:r>
          </a:p>
          <a:p>
            <a:pPr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Можно выделить две стороны этого процесса: </a:t>
            </a:r>
          </a:p>
          <a:p>
            <a:pPr algn="just"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исполнения бюджета по доходам</a:t>
            </a: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Его задачей которого является обеспечение полного и своевременного поступления в бюджет отдельных видов доходов, в первую очередь, налогов и других обязательных платежей, по каждому источнику в соответствии с утвержденным бюджетным планом; </a:t>
            </a:r>
          </a:p>
          <a:p>
            <a:pPr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Участниками этого процесса являются:</a:t>
            </a:r>
          </a:p>
          <a:p>
            <a:pPr algn="just"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	налогоплательщики и плательщики сборов (юридические и физические лица), которые перечисляют в бюджет установленные налоги и другие обязательные платежи;</a:t>
            </a:r>
          </a:p>
          <a:p>
            <a:pPr algn="just"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	учреждения Центрального банка и коммерческие банки, производящие безналичные расчеты между плательщиками и получателем средств;</a:t>
            </a:r>
          </a:p>
          <a:p>
            <a:pPr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	органы Федерального казначейства, которые получают перечисленные в бюджет средства и ведут их учет;</a:t>
            </a:r>
          </a:p>
          <a:p>
            <a:pPr algn="just"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	налоговые органы (Министерство РФ по налогам и сборам), ведущие учет налогоплательщиков, контролирующие правильность исполнения ими своих налоговых обязательств, а также регулирующие отношения по возврату и зачету уплаченных налогов.</a:t>
            </a:r>
          </a:p>
          <a:p>
            <a:pPr algn="just">
              <a:buNone/>
            </a:pPr>
            <a:r>
              <a:rPr lang="ru-RU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исполнение по расходам</a:t>
            </a: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означает последовательное финансирование мероприятий, предусмотренных Решением о бюджете, в пределах утвержденных сумм. </a:t>
            </a:r>
          </a:p>
          <a:p>
            <a:pPr algn="just"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Особенностью исполнения бюджета по расходам является то, что эта часть формируется </a:t>
            </a:r>
            <a:r>
              <a:rPr lang="ru-RU" sz="11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расчетно</a:t>
            </a: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полностью зависит от объема доходных поступлений. Расходы осуществляются в пределах фактического наличия бюджетных средств на едином бюджетном счете. При этом обязательно соблюдаются две последовательные процедуры – санкционирование и финансирование. Финансирование заключается в расходовании бюджетных средств. Задача санкционирования расходов заключается в том, чтобы обеспечить принятие к финансированию только тех расходов, которые предусмотрены утвержденным Решением о бюджете и обеспечены поступлениями в бюджет доходов и заимствований. </a:t>
            </a:r>
          </a:p>
          <a:p>
            <a:pPr algn="just"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Бюджетный процесс завершается составлением и утверждением отчета об исполнении бюджета, что является важной формой контроля за исполнением бюджета.</a:t>
            </a:r>
          </a:p>
          <a:p>
            <a:pPr algn="just"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Отчет об исполнении бюджета составляется по всем основным показателям доходов и расходов в установленном порядке с необходимым анализом исполнения доходов  и расходования средств. </a:t>
            </a:r>
          </a:p>
          <a:p>
            <a:pPr marL="0" indent="360363" eaLnBrk="1" hangingPunct="1"/>
            <a:endParaRPr lang="ru-RU" dirty="0" smtClean="0"/>
          </a:p>
        </p:txBody>
      </p:sp>
      <p:sp>
        <p:nvSpPr>
          <p:cNvPr id="16388" name="WordArt 5"/>
          <p:cNvSpPr>
            <a:spLocks noChangeArrowheads="1" noChangeShapeType="1" noTextEdit="1"/>
          </p:cNvSpPr>
          <p:nvPr/>
        </p:nvSpPr>
        <p:spPr bwMode="auto">
          <a:xfrm>
            <a:off x="1285852" y="214290"/>
            <a:ext cx="6786610" cy="6302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Общие принципы исполнения бюджета</a:t>
            </a:r>
            <a:endParaRPr lang="ru-RU" sz="2000" b="1" kern="1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64" name="Group 32"/>
          <p:cNvGraphicFramePr>
            <a:graphicFrameLocks noGrp="1"/>
          </p:cNvGraphicFramePr>
          <p:nvPr>
            <p:ph idx="1"/>
          </p:nvPr>
        </p:nvGraphicFramePr>
        <p:xfrm>
          <a:off x="571500" y="2071688"/>
          <a:ext cx="8072466" cy="2355852"/>
        </p:xfrm>
        <a:graphic>
          <a:graphicData uri="http://schemas.openxmlformats.org/drawingml/2006/table">
            <a:tbl>
              <a:tblPr/>
              <a:tblGrid>
                <a:gridCol w="2951653"/>
                <a:gridCol w="2429292"/>
                <a:gridCol w="2691521"/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20494,5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20522,6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20854,3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20693,3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Дефицит/ профицит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-359,8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-170,7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29438" y="1571625"/>
            <a:ext cx="1785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тыс.руб.</a:t>
            </a:r>
          </a:p>
        </p:txBody>
      </p:sp>
      <p:sp>
        <p:nvSpPr>
          <p:cNvPr id="18463" name="WordArt 32"/>
          <p:cNvSpPr>
            <a:spLocks noChangeArrowheads="1" noChangeShapeType="1" noTextEdit="1"/>
          </p:cNvSpPr>
          <p:nvPr/>
        </p:nvSpPr>
        <p:spPr bwMode="auto">
          <a:xfrm>
            <a:off x="1476375" y="476250"/>
            <a:ext cx="6840538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Соотношение доходов и расходов бюджета </a:t>
            </a:r>
            <a:endParaRPr lang="ru-RU" sz="2000" b="1" kern="10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поселения за 20</a:t>
            </a:r>
            <a:r>
              <a:rPr lang="en-US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3 </a:t>
            </a:r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год</a:t>
            </a:r>
            <a:endParaRPr lang="ru-RU" sz="2000" b="1" kern="1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86" name="Group 30"/>
          <p:cNvGraphicFramePr>
            <a:graphicFrameLocks noGrp="1"/>
          </p:cNvGraphicFramePr>
          <p:nvPr>
            <p:ph idx="1"/>
          </p:nvPr>
        </p:nvGraphicFramePr>
        <p:xfrm>
          <a:off x="428625" y="1071563"/>
          <a:ext cx="8229600" cy="252285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8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местных налогов и сборов, а также пеней и штрафов по ним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Поступающие в бюджет платежи за оказание государственных услуг, за пользование природными ресурсами, за пользование государственной собственностью, от продажи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государственного имущества, 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также платежи в виде штрафов и иных санкций за нарушение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законодательства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Дотации, субсидии, субвенции,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иные межбюджетные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трансферты из областного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бюджета, а также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безвозмездные поступления от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физических и юридических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лиц, в том числе добровольные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пожертвования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28623" y="3857625"/>
          <a:ext cx="8215342" cy="371475"/>
        </p:xfrm>
        <a:graphic>
          <a:graphicData uri="http://schemas.openxmlformats.org/drawingml/2006/table">
            <a:tbl>
              <a:tblPr/>
              <a:tblGrid>
                <a:gridCol w="4107671"/>
                <a:gridCol w="4107671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9515" name="WordArt 30"/>
          <p:cNvSpPr>
            <a:spLocks noChangeArrowheads="1" noChangeShapeType="1" noTextEdit="1"/>
          </p:cNvSpPr>
          <p:nvPr/>
        </p:nvSpPr>
        <p:spPr bwMode="auto">
          <a:xfrm>
            <a:off x="2555875" y="333375"/>
            <a:ext cx="43957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Структура доходов бюджета</a:t>
            </a: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714348" y="4429132"/>
          <a:ext cx="3500462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929190" y="4429132"/>
          <a:ext cx="3500462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76" name="Group 172"/>
          <p:cNvGraphicFramePr>
            <a:graphicFrameLocks noGrp="1"/>
          </p:cNvGraphicFramePr>
          <p:nvPr>
            <p:ph idx="1"/>
          </p:nvPr>
        </p:nvGraphicFramePr>
        <p:xfrm>
          <a:off x="214282" y="617800"/>
          <a:ext cx="8715436" cy="5668720"/>
        </p:xfrm>
        <a:graphic>
          <a:graphicData uri="http://schemas.openxmlformats.org/drawingml/2006/table">
            <a:tbl>
              <a:tblPr/>
              <a:tblGrid>
                <a:gridCol w="5428318"/>
                <a:gridCol w="1130900"/>
                <a:gridCol w="1055506"/>
                <a:gridCol w="1100712"/>
              </a:tblGrid>
              <a:tr h="2756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доходов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исполнение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419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Доходы, всего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20 494 516,94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20 522 616,66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100,1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38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осуществляется в соответствии со статьями 227,2271 и 228 Налогового кодекса Российской Федерации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291 000,00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313 515,25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107,7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8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занимающейся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180,00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175,73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97,6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0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 с доходов, полученных физическими лицами в соответствии со статьей 228 Налогового Кодекса Российской Федерации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11 150,00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17 255,60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154,8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0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 в отношении доходов от долевого участия в организации, полученных в виде дивидендов (в части суммы налога, не превышающей 650 000 рублей)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0,25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0,25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0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120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121 132,12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100,9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0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Земельный налог с организаций,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100 000,00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96 185,17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96,2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3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530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540 754,74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38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от сдачи в аренду имущества, находящегося в оперативном управлении органов управления сельских поселений и созданных ими учреждений (за исключением имущества муниципальных бюджетных и автономных учреждений)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258 003,17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271 670,89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105,3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0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Доходы, поступающие в порядке возмещения расходов, понесенных в связи с эксплуатацией имущества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25 924,94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25 924,94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19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от продажи квартир, находящихся в собственности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1 005,00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1 005,00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419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9 170 700,00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9 170 700,00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19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773 455,67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773 455,67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419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Субсидии бюджетам сельских поселений на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обеспечение развития и укрепления материально-технической базы домов культуры в населенных пунктах с числом жителей до 50 тысяч человек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250 000,00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250 000,00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19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Прочие субсидии бюджетам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1 232 516,52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1 232 516,52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0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288 600,00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267 452,91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92,7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38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7 421 370,67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7 420 261,15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01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Поступления от денежных пожертвований, предоставляемых негосударственными организациями получателям средств бюджетов сельских поселений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13 740,48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13 740,48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20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Поступления от денежных пожертвований, предоставляемых физическими лицами получателям средств бюджетов сельских поселений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6 870,24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6 870,24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0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Исполнение доходной части бюджета Новогоркинского сельского поселения за </a:t>
            </a:r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2023 </a:t>
            </a:r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год</a:t>
            </a:r>
            <a:endParaRPr lang="ru-RU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81" name="Group 229"/>
          <p:cNvGraphicFramePr>
            <a:graphicFrameLocks noGrp="1"/>
          </p:cNvGraphicFramePr>
          <p:nvPr>
            <p:ph idx="1"/>
          </p:nvPr>
        </p:nvGraphicFramePr>
        <p:xfrm>
          <a:off x="428625" y="1285856"/>
          <a:ext cx="8359247" cy="4900155"/>
        </p:xfrm>
        <a:graphic>
          <a:graphicData uri="http://schemas.openxmlformats.org/drawingml/2006/table">
            <a:tbl>
              <a:tblPr/>
              <a:tblGrid>
                <a:gridCol w="4214813"/>
                <a:gridCol w="1149491"/>
                <a:gridCol w="993649"/>
                <a:gridCol w="928694"/>
                <a:gridCol w="1072600"/>
              </a:tblGrid>
              <a:tr h="28209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расходов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Раздел/подраздел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исполнения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РАСХОДЫ, ВСЕГО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20 854 297,92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20 693 331,86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5 064 213,00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5 011 280,39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6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763 226,02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762 769,93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5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0104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964 725,98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963 316,46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Резервные фонды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0111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0113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1 296 261,00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1 285 194,00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0200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288 600,00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267 452,91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0203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288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600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267 452,91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36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0300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427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426 980,50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89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Обеспечение пожарной безопасности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0310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127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127 000,00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36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0314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299 980,50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104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603 900,00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603 900,00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0409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603 900,00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2 603 900,00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0500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5 150 988,33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5 104 172,26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1 274 594,00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1 274 594,00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0503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876 394,33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3 829 578,26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03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0800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7 211 596,59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7 171 545,80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Культура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0801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7 211 596,59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7 171 545,80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40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8596" y="142852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Расходы бюджета Новогоркинского сельского поселения по разделам и подразделам классификации расходов бюджета за </a:t>
            </a:r>
            <a:r>
              <a:rPr lang="ru-RU" sz="2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2023 </a:t>
            </a:r>
            <a:r>
              <a:rPr lang="ru-RU" sz="2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год </a:t>
            </a:r>
            <a:endParaRPr lang="ru-RU" sz="240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3421</TotalTime>
  <Words>1794</Words>
  <Application>Microsoft Office PowerPoint</Application>
  <PresentationFormat>Экран (4:3)</PresentationFormat>
  <Paragraphs>394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БЮДЖЕТ ДЛЯ 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Социально-значимые проекты, предусмотренные к финансированию из бюджета Новогоркинского сельского поселения на 2023 год не были запланированы  Муниципальные гарантии в 2023 году не предусматривались </vt:lpstr>
      <vt:lpstr>Слайд 14</vt:lpstr>
      <vt:lpstr>Слайд 15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 ГРАЖДАН</dc:title>
  <dc:creator>User</dc:creator>
  <cp:lastModifiedBy>User</cp:lastModifiedBy>
  <cp:revision>364</cp:revision>
  <dcterms:created xsi:type="dcterms:W3CDTF">2017-11-21T06:07:56Z</dcterms:created>
  <dcterms:modified xsi:type="dcterms:W3CDTF">2024-04-08T08:34:53Z</dcterms:modified>
</cp:coreProperties>
</file>