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66" r:id="rId10"/>
    <p:sldId id="270" r:id="rId11"/>
    <p:sldId id="264" r:id="rId12"/>
    <p:sldId id="268" r:id="rId13"/>
    <p:sldId id="273" r:id="rId14"/>
    <p:sldId id="272" r:id="rId15"/>
    <p:sldId id="267" r:id="rId16"/>
    <p:sldId id="274" r:id="rId17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1B08A8"/>
    <a:srgbClr val="FFCCCC"/>
    <a:srgbClr val="F8F5E8"/>
    <a:srgbClr val="5EE2FC"/>
    <a:srgbClr val="FF0066"/>
    <a:srgbClr val="00CC00"/>
    <a:srgbClr val="800000"/>
    <a:srgbClr val="A40C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99310" autoAdjust="0"/>
  </p:normalViewPr>
  <p:slideViewPr>
    <p:cSldViewPr>
      <p:cViewPr>
        <p:scale>
          <a:sx n="130" d="100"/>
          <a:sy n="130" d="100"/>
        </p:scale>
        <p:origin x="-1074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962329479492075"/>
                  <c:y val="-9.412357568800965E-2"/>
                </c:manualLayout>
              </c:layout>
              <c:showVal val="1"/>
            </c:dLbl>
            <c:dLbl>
              <c:idx val="1"/>
              <c:layout>
                <c:manualLayout>
                  <c:x val="-4.4993708628245643E-2"/>
                  <c:y val="-0.20495994528722286"/>
                </c:manualLayout>
              </c:layout>
              <c:showVal val="1"/>
            </c:dLbl>
            <c:dLbl>
              <c:idx val="2"/>
              <c:layout>
                <c:manualLayout>
                  <c:x val="5.9190112459742095E-2"/>
                  <c:y val="3.649168309783109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1729.6</c:v>
                </c:pt>
                <c:pt idx="1">
                  <c:v>384.3</c:v>
                </c:pt>
                <c:pt idx="2">
                  <c:v>25548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865797310422064"/>
          <c:y val="0.14506835097767148"/>
          <c:w val="0.37986553801423167"/>
          <c:h val="0.709863298044658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962329479492041"/>
                  <c:y val="-9.412357568800965E-2"/>
                </c:manualLayout>
              </c:layout>
              <c:showVal val="1"/>
            </c:dLbl>
            <c:dLbl>
              <c:idx val="1"/>
              <c:layout>
                <c:manualLayout>
                  <c:x val="-4.4993708628245532E-2"/>
                  <c:y val="-0.20495994528722297"/>
                </c:manualLayout>
              </c:layout>
              <c:showVal val="1"/>
            </c:dLbl>
            <c:dLbl>
              <c:idx val="2"/>
              <c:layout>
                <c:manualLayout>
                  <c:x val="5.9190112459742081E-2"/>
                  <c:y val="3.649168309783109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1719.5</c:v>
                </c:pt>
                <c:pt idx="1">
                  <c:v>384.3</c:v>
                </c:pt>
                <c:pt idx="2">
                  <c:v>25409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865797310422053"/>
          <c:y val="0.14506835097767154"/>
          <c:w val="0.37986553801423184"/>
          <c:h val="0.709863298044658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5288136542247607E-2"/>
          <c:y val="0.15177327877645871"/>
          <c:w val="0.43531086100024868"/>
          <c:h val="0.709051234408552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0066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CC00"/>
              </a:solidFill>
            </c:spPr>
          </c:dPt>
          <c:dPt>
            <c:idx val="4"/>
            <c:spPr>
              <a:solidFill>
                <a:srgbClr val="80000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dPt>
            <c:idx val="6"/>
            <c:spPr>
              <a:solidFill>
                <a:srgbClr val="A40C99"/>
              </a:solidFill>
            </c:spPr>
          </c:dPt>
          <c:dPt>
            <c:idx val="7"/>
            <c:spPr>
              <a:solidFill>
                <a:srgbClr val="FF990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6539528646625428E-2"/>
                  <c:y val="-7.19430489720811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930,9</a:t>
                    </a:r>
                    <a:endParaRPr lang="ru-RU" dirty="0" smtClean="0"/>
                  </a:p>
                  <a:p>
                    <a:r>
                      <a:rPr lang="ru-RU" dirty="0" smtClean="0"/>
                      <a:t>3,5%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28194983346944E-2"/>
                  <c:y val="-8.36747731117675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3284,7</a:t>
                    </a:r>
                    <a:endParaRPr lang="ru-RU" dirty="0" smtClean="0"/>
                  </a:p>
                  <a:p>
                    <a:r>
                      <a:rPr lang="ru-RU" dirty="0" smtClean="0"/>
                      <a:t>12,4%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5096195776733776E-2"/>
                  <c:y val="-0.260527792149618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31,7</a:t>
                    </a:r>
                    <a:endParaRPr lang="ru-RU" dirty="0" smtClean="0"/>
                  </a:p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1152650561990226E-2"/>
                  <c:y val="-0.166004087460455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0,00</a:t>
                    </a:r>
                  </a:p>
                  <a:p>
                    <a:r>
                      <a:rPr lang="ru-RU" dirty="0" smtClean="0"/>
                      <a:t>0,0%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7261301847139251E-2"/>
                  <c:y val="-8.15292381405654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524,1</a:t>
                    </a:r>
                    <a:endParaRPr lang="ru-RU" dirty="0" smtClean="0"/>
                  </a:p>
                  <a:p>
                    <a:r>
                      <a:rPr lang="ru-RU" dirty="0" smtClean="0"/>
                      <a:t>2,0%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2727286099929725E-2"/>
                  <c:y val="-2.9589185136652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344,3</a:t>
                    </a:r>
                    <a:endParaRPr lang="ru-RU" dirty="0" smtClean="0"/>
                  </a:p>
                  <a:p>
                    <a:r>
                      <a:rPr lang="ru-RU" dirty="0" smtClean="0"/>
                      <a:t>1,3%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2.2447697920823722E-2"/>
                  <c:y val="1.50849178817486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551,3</a:t>
                    </a:r>
                    <a:endParaRPr lang="ru-RU" dirty="0" smtClean="0"/>
                  </a:p>
                  <a:p>
                    <a:r>
                      <a:rPr lang="ru-RU" dirty="0" smtClean="0"/>
                      <a:t>2,1%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2.4047046128894019E-2"/>
                  <c:y val="9.96152144280591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239,5</a:t>
                    </a:r>
                    <a:endParaRPr lang="ru-RU" dirty="0" smtClean="0"/>
                  </a:p>
                  <a:p>
                    <a:r>
                      <a:rPr lang="ru-RU" dirty="0" smtClean="0"/>
                      <a:t>0,9%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1.587841252412364E-3"/>
                  <c:y val="7.57341849057742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3630,7</a:t>
                    </a:r>
                    <a:endParaRPr lang="ru-RU" dirty="0" smtClean="0"/>
                  </a:p>
                  <a:p>
                    <a:r>
                      <a:rPr lang="ru-RU" dirty="0" smtClean="0"/>
                      <a:t>13,7%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1.80789695082283E-2"/>
                  <c:y val="1.56933830188960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2351,8</a:t>
                    </a:r>
                    <a:endParaRPr lang="ru-RU" dirty="0" smtClean="0"/>
                  </a:p>
                  <a:p>
                    <a:r>
                      <a:rPr lang="ru-RU" dirty="0" smtClean="0"/>
                      <a:t>8,9%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-8.2861943579379829E-2"/>
                  <c:y val="-3.1951418776357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3140,7</a:t>
                    </a:r>
                    <a:endParaRPr lang="ru-RU" dirty="0" smtClean="0"/>
                  </a:p>
                  <a:p>
                    <a:r>
                      <a:rPr lang="ru-RU" dirty="0" smtClean="0"/>
                      <a:t>11,9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5.1223746939980185E-2"/>
                  <c:y val="-0.231167849480232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11314,5</a:t>
                    </a:r>
                    <a:endParaRPr lang="ru-RU" dirty="0" smtClean="0"/>
                  </a:p>
                  <a:p>
                    <a:r>
                      <a:rPr lang="ru-RU" dirty="0" smtClean="0"/>
                      <a:t>42,8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>
                <c:manualLayout>
                  <c:x val="-5.4805613116695767E-2"/>
                  <c:y val="-2.80581145107027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108,0</a:t>
                    </a:r>
                  </a:p>
                  <a:p>
                    <a:r>
                      <a:rPr lang="ru-RU" dirty="0" smtClean="0"/>
                      <a:t>0,4%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  <c:pt idx="5">
                  <c:v>Мобилизационная и вневойсковая подготовка</c:v>
                </c:pt>
                <c:pt idx="6">
                  <c:v>Обеспечение пожарной безопасности</c:v>
                </c:pt>
                <c:pt idx="7">
                  <c:v>Другие вопросы в области национальной безопасности и правоохранительной деятельности</c:v>
                </c:pt>
                <c:pt idx="8">
                  <c:v>Национальная экономика</c:v>
                </c:pt>
                <c:pt idx="9">
                  <c:v>Коммунальное хозяйство</c:v>
                </c:pt>
                <c:pt idx="10">
                  <c:v>Благоустройство </c:v>
                </c:pt>
                <c:pt idx="11">
                  <c:v>Культура</c:v>
                </c:pt>
                <c:pt idx="12">
                  <c:v>Пенсионное обеспечение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930.9</c:v>
                </c:pt>
                <c:pt idx="1">
                  <c:v>3284.7</c:v>
                </c:pt>
                <c:pt idx="2">
                  <c:v>31.7</c:v>
                </c:pt>
                <c:pt idx="3">
                  <c:v>0</c:v>
                </c:pt>
                <c:pt idx="4">
                  <c:v>524.1</c:v>
                </c:pt>
                <c:pt idx="5">
                  <c:v>344.3</c:v>
                </c:pt>
                <c:pt idx="6">
                  <c:v>551.29999999999995</c:v>
                </c:pt>
                <c:pt idx="7">
                  <c:v>239.5</c:v>
                </c:pt>
                <c:pt idx="8">
                  <c:v>3630.7</c:v>
                </c:pt>
                <c:pt idx="9">
                  <c:v>2351.8000000000002</c:v>
                </c:pt>
                <c:pt idx="10">
                  <c:v>3140.7</c:v>
                </c:pt>
                <c:pt idx="11">
                  <c:v>11314.5</c:v>
                </c:pt>
                <c:pt idx="12">
                  <c:v>108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  <c:pt idx="5">
                  <c:v>Мобилизационная и вневойсковая подготовка</c:v>
                </c:pt>
                <c:pt idx="6">
                  <c:v>Обеспечение пожарной безопасности</c:v>
                </c:pt>
                <c:pt idx="7">
                  <c:v>Другие вопросы в области национальной безопасности и правоохранительной деятельности</c:v>
                </c:pt>
                <c:pt idx="8">
                  <c:v>Национальная экономика</c:v>
                </c:pt>
                <c:pt idx="9">
                  <c:v>Коммунальное хозяйство</c:v>
                </c:pt>
                <c:pt idx="10">
                  <c:v>Благоустройство </c:v>
                </c:pt>
                <c:pt idx="11">
                  <c:v>Культура</c:v>
                </c:pt>
                <c:pt idx="12">
                  <c:v>Пенсионное обеспечение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3.5191779889763422</c:v>
                </c:pt>
                <c:pt idx="1">
                  <c:v>12.417492684918455</c:v>
                </c:pt>
                <c:pt idx="2">
                  <c:v>0.11983880357777425</c:v>
                </c:pt>
                <c:pt idx="3">
                  <c:v>0</c:v>
                </c:pt>
                <c:pt idx="4">
                  <c:v>1.9813096831265451</c:v>
                </c:pt>
                <c:pt idx="5">
                  <c:v>1.3015930622027656</c:v>
                </c:pt>
                <c:pt idx="6">
                  <c:v>2.0841366691617331</c:v>
                </c:pt>
                <c:pt idx="7">
                  <c:v>0.90540673365542368</c:v>
                </c:pt>
                <c:pt idx="8">
                  <c:v>13.72551243374842</c:v>
                </c:pt>
                <c:pt idx="9">
                  <c:v>8.8907538881454098</c:v>
                </c:pt>
                <c:pt idx="10">
                  <c:v>11.873114523555696</c:v>
                </c:pt>
                <c:pt idx="11">
                  <c:v>42.773379907909359</c:v>
                </c:pt>
                <c:pt idx="12">
                  <c:v>0.40828362102207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4086618193516967"/>
          <c:y val="0"/>
          <c:w val="0.459133818064829"/>
          <c:h val="1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844C-077A-416A-8090-3336F49FDDCC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8798-5C8A-4D6A-8E60-394674786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769B-3D6E-42A3-8608-A5084D538822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FB72-BD5A-4365-BB11-5B4508768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EB50-4987-4771-80DE-5D2CEC5D3DC7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D512-5FBA-4DC7-8899-11E131C2F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B5E4-141C-433A-AD7D-4634B79B8067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EDF2-7507-432E-BC29-FAB80F854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5CF8-2DFA-43A3-ACBF-2DBF28F31CDE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D054-ECF5-4552-BF36-E6839129A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8AAB-58F7-452B-B957-CD1982A242DF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AA78-A9AC-4541-941A-A4DFF4296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B230-7FD9-4574-B46B-C7347D6BC238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F0DB-9355-4A0D-91D2-78E37584B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CEFE-66EC-4BD0-9E05-37B82CB5AB31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8483-E9A6-451F-B0AE-455B22168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5E4F-C69D-4BE9-B80C-E1F788081505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61D1-B01A-4021-A0EC-2027106C8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C0C6-180F-46EE-B74F-60FCA7A51215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5A05-11AE-4066-BAAE-D60865AB8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14486-772D-4DF9-A9D3-8F6F1B9BF263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4BAC-B2F1-4D41-A4D8-25B81CC31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DFEA6-9E3B-409F-8514-454883449E8E}" type="datetimeFigureOut">
              <a:rPr lang="ru-RU"/>
              <a:pPr>
                <a:defRPr/>
              </a:pPr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187B5B-E5A0-473F-AD96-F899E2A2C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ovogorkinskoe-r24.gosweb.gosuslugi.ru/dlya-zhiteley/uslugi-i-servisy/otpravit-obrascheni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vye-gorki-3733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78532"/>
            <a:ext cx="8858312" cy="66366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393" y="642918"/>
            <a:ext cx="8229599" cy="15716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857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к годовому отчету об исполнении бюджета Новогоркинского сельского поселения за 20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2</a:t>
            </a: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4 год</a:t>
            </a:r>
            <a:endParaRPr lang="ru-RU" sz="3600" dirty="0" smtClean="0">
              <a:ln>
                <a:solidFill>
                  <a:schemeClr val="bg1"/>
                </a:solidFill>
              </a:ln>
              <a:solidFill>
                <a:srgbClr val="1B08A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14285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Исполнение расходной части бюджета Новогоркинского сельского поселения за 2024 год </a:t>
            </a:r>
            <a:endParaRPr lang="ru-RU" sz="24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214422"/>
          <a:ext cx="842968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197878" cy="535785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«Развитие культуры Новогоркинского сельского поселения </a:t>
            </a:r>
            <a:r>
              <a:rPr lang="ru-RU" sz="1800" b="1" dirty="0" smtClean="0">
                <a:solidFill>
                  <a:schemeClr val="bg1"/>
                </a:solidFill>
              </a:rPr>
              <a:t>2024-2026 </a:t>
            </a:r>
            <a:r>
              <a:rPr lang="ru-RU" sz="1800" b="1" dirty="0" smtClean="0">
                <a:solidFill>
                  <a:schemeClr val="bg1"/>
                </a:solidFill>
              </a:rPr>
              <a:t>г.г.»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Развитие  территории Новогоркинского сельского поселения  на 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2024-2026 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годы</a:t>
            </a:r>
            <a:r>
              <a:rPr lang="ru-RU" sz="1800" b="1" dirty="0" smtClean="0">
                <a:solidFill>
                  <a:schemeClr val="bg1"/>
                </a:solidFill>
              </a:rPr>
              <a:t>»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«Обеспечение пожарной безопасности на территории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2024-2026 </a:t>
            </a:r>
            <a:r>
              <a:rPr lang="ru-RU" sz="1800" b="1" dirty="0" smtClean="0">
                <a:solidFill>
                  <a:schemeClr val="bg1"/>
                </a:solidFill>
              </a:rPr>
              <a:t>годы»        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«Совершенствование муниципального управления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2024-2026 </a:t>
            </a:r>
            <a:r>
              <a:rPr lang="ru-RU" sz="1800" b="1" dirty="0" smtClean="0">
                <a:solidFill>
                  <a:schemeClr val="bg1"/>
                </a:solidFill>
              </a:rPr>
              <a:t>годы»                                            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«Управление и распоряжение муниципальным имуществом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2024-2026 </a:t>
            </a:r>
            <a:r>
              <a:rPr lang="ru-RU" sz="1800" b="1" dirty="0" smtClean="0">
                <a:solidFill>
                  <a:schemeClr val="bg1"/>
                </a:solidFill>
              </a:rPr>
              <a:t>годы»    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«Улучшение условий и охраны труда в </a:t>
            </a:r>
            <a:r>
              <a:rPr lang="ru-RU" sz="1800" b="1" dirty="0" err="1" smtClean="0">
                <a:solidFill>
                  <a:schemeClr val="bg1"/>
                </a:solidFill>
              </a:rPr>
              <a:t>Новогоркинском</a:t>
            </a:r>
            <a:r>
              <a:rPr lang="ru-RU" sz="1800" b="1" dirty="0" smtClean="0">
                <a:solidFill>
                  <a:schemeClr val="bg1"/>
                </a:solidFill>
              </a:rPr>
              <a:t> сельском поселении на </a:t>
            </a:r>
            <a:r>
              <a:rPr lang="ru-RU" sz="1800" b="1" dirty="0" smtClean="0">
                <a:solidFill>
                  <a:schemeClr val="bg1"/>
                </a:solidFill>
              </a:rPr>
              <a:t>2024 </a:t>
            </a:r>
            <a:r>
              <a:rPr lang="ru-RU" sz="1800" b="1" dirty="0" smtClean="0">
                <a:solidFill>
                  <a:schemeClr val="bg1"/>
                </a:solidFill>
              </a:rPr>
              <a:t>год и плановый период </a:t>
            </a:r>
            <a:r>
              <a:rPr lang="ru-RU" sz="1800" b="1" dirty="0" smtClean="0">
                <a:solidFill>
                  <a:schemeClr val="bg1"/>
                </a:solidFill>
              </a:rPr>
              <a:t>2025 </a:t>
            </a:r>
            <a:r>
              <a:rPr lang="ru-RU" sz="1800" b="1" dirty="0" smtClean="0">
                <a:solidFill>
                  <a:schemeClr val="bg1"/>
                </a:solidFill>
              </a:rPr>
              <a:t>и </a:t>
            </a:r>
            <a:r>
              <a:rPr lang="ru-RU" sz="1800" b="1" dirty="0" smtClean="0">
                <a:solidFill>
                  <a:schemeClr val="bg1"/>
                </a:solidFill>
              </a:rPr>
              <a:t>2026 </a:t>
            </a:r>
            <a:r>
              <a:rPr lang="ru-RU" sz="1800" b="1" dirty="0" smtClean="0">
                <a:solidFill>
                  <a:schemeClr val="bg1"/>
                </a:solidFill>
              </a:rPr>
              <a:t>годы»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«Энергосбережение и повышение энергетической эффективности администрации Новогоркинского сельского поселения на </a:t>
            </a:r>
            <a:r>
              <a:rPr lang="ru-RU" sz="1800" b="1" dirty="0" smtClean="0">
                <a:solidFill>
                  <a:schemeClr val="bg1"/>
                </a:solidFill>
              </a:rPr>
              <a:t>2024-2026 </a:t>
            </a:r>
            <a:r>
              <a:rPr lang="ru-RU" sz="1800" b="1" dirty="0" smtClean="0">
                <a:solidFill>
                  <a:schemeClr val="bg1"/>
                </a:solidFill>
              </a:rPr>
              <a:t>годы»                   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571472" y="214291"/>
            <a:ext cx="8001056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Перечень муниципальных программ поселения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18" name="Group 294"/>
          <p:cNvGraphicFramePr>
            <a:graphicFrameLocks noGrp="1"/>
          </p:cNvGraphicFramePr>
          <p:nvPr>
            <p:ph idx="1"/>
          </p:nvPr>
        </p:nvGraphicFramePr>
        <p:xfrm>
          <a:off x="428625" y="857236"/>
          <a:ext cx="8319839" cy="4848358"/>
        </p:xfrm>
        <a:graphic>
          <a:graphicData uri="http://schemas.openxmlformats.org/drawingml/2006/table">
            <a:tbl>
              <a:tblPr/>
              <a:tblGrid>
                <a:gridCol w="4929193"/>
                <a:gridCol w="1143008"/>
                <a:gridCol w="1095510"/>
                <a:gridCol w="1152128"/>
              </a:tblGrid>
              <a:tr h="2675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54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«Управление и распоряжение муниципальным имуществом Новогоркинского сельского поселения»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99 559,76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99 559,76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9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«Совершенствование муниципального управления Новогоркинского сельского поселения»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4 757 498,00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4 695 668,06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02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«Обеспечение пожарной безопасности на территории Новогоркинского сельского поселения»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551 574,00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551 253,00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«Развитие культуры в Новогоркинского сельского поселения»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11 550 164,84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11 314 477,41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927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«Улучшение условий и охраны труда в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Новогоркинском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сельском поселении»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3 000,00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3 000,00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32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«Энергосбережение и повышение энергетической эффективности администрации Новогоркинского сельского поселения»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80 000,00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77 251,00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Новогоркинского сельского поселения «</a:t>
                      </a:r>
                      <a:r>
                        <a:rPr lang="ru-RU" sz="14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Развитие  территории Новогоркинского сельского поселения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3 023 546,49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2 833 646,52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142853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Расходы бюджета Новогоркинского сельского поселения по на реализацию муниципальных программ в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2024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году </a:t>
            </a:r>
            <a:endParaRPr lang="ru-RU" sz="2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071546"/>
            <a:ext cx="8229600" cy="3929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+mn-lt"/>
              </a:rPr>
              <a:t>С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оциально-значимые проекты, предусмотренные к финансированию из бюджета </a:t>
            </a: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Н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овогоркинского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2024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год не были запланированы</a:t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М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униципальные гарантии в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2024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году не предусматривались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+mn-lt"/>
              </a:rPr>
            </a:b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428628"/>
                <a:gridCol w="3714776"/>
                <a:gridCol w="4714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Расчет верхнего предела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муниципального внутреннего долга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 т.ч. по муниципальным гарантиям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долга в </a:t>
                      </a:r>
                      <a:r>
                        <a:rPr lang="ru-RU" sz="1400" dirty="0" smtClean="0"/>
                        <a:t>2024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долга в </a:t>
                      </a:r>
                      <a:r>
                        <a:rPr lang="ru-RU" sz="1400" dirty="0" smtClean="0"/>
                        <a:t>2024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предоставление гарантий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предоставление гарантий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Погашение долга в </a:t>
                      </a:r>
                      <a:r>
                        <a:rPr lang="ru-RU" sz="1400" dirty="0" smtClean="0"/>
                        <a:t>2024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Погашение долга в </a:t>
                      </a:r>
                      <a:r>
                        <a:rPr lang="ru-RU" sz="1400" dirty="0" smtClean="0"/>
                        <a:t>2024 </a:t>
                      </a:r>
                      <a:r>
                        <a:rPr lang="ru-RU" sz="1400" dirty="0" smtClean="0"/>
                        <a:t>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исполнение гарантий (гарантийный случай)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исполнение гарантий  (гарантийный случай)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</a:t>
                      </a:r>
                      <a:r>
                        <a:rPr lang="ru-RU" sz="1400" dirty="0" smtClean="0"/>
                        <a:t>01.01.2025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28572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Сведения о долговых обязательствах Новогоркинского сельского поселения на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2024 </a:t>
            </a:r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год, руб.</a:t>
            </a:r>
            <a:endParaRPr lang="ru-RU" sz="2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708525"/>
          </a:xfrm>
        </p:spPr>
        <p:txBody>
          <a:bodyPr/>
          <a:lstStyle/>
          <a:p>
            <a:pPr marL="0" indent="358775" algn="just" eaLnBrk="1" hangingPunct="1">
              <a:buFont typeface="Wingdings 2" pitchFamily="18" charset="2"/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358775" algn="just" eaLnBrk="1" hangingPunct="1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Граждане желающие получить более подробную информацию могут обратится к главе поселения по адресу: Ивановская область, </a:t>
            </a:r>
            <a:r>
              <a:rPr lang="ru-RU" sz="2000" dirty="0" err="1" smtClean="0">
                <a:solidFill>
                  <a:schemeClr val="bg1"/>
                </a:solidFill>
              </a:rPr>
              <a:t>Лежневский</a:t>
            </a:r>
            <a:r>
              <a:rPr lang="ru-RU" sz="2000" dirty="0" smtClean="0">
                <a:solidFill>
                  <a:schemeClr val="bg1"/>
                </a:solidFill>
              </a:rPr>
              <a:t> район, с. Новые Горки, ул. Советская, д.11, либо позвонить по телефонам: 8(49357)2-83-99 (глава поселения), 8(49357)2-83-82, а также задать интересующие вопросы посредством официального сайта поселения (интернет-приемная:</a:t>
            </a:r>
            <a:r>
              <a:rPr lang="en-US" sz="2000" dirty="0" smtClean="0">
                <a:solidFill>
                  <a:schemeClr val="bg1"/>
                </a:solidFill>
                <a:hlinkClick r:id="rId2"/>
              </a:rPr>
              <a:t>https://novogorkinskoe-r24.gosweb.gosuslugi.ru/dlya-zhiteley/uslugi-i-servisy/otpravit-obraschenie/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) или электронной почты администрации: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possovet2010@mail.ru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Контактная информация</a:t>
            </a:r>
            <a:endParaRPr lang="ru-RU" sz="4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715436" cy="63579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714884"/>
            <a:ext cx="8436250" cy="17859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</a:rPr>
              <a:t>Спасибо за внимание!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43437"/>
          </a:xfrm>
        </p:spPr>
        <p:txBody>
          <a:bodyPr/>
          <a:lstStyle/>
          <a:p>
            <a:pPr marL="0" indent="360363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Вашему вниманию представлен «Бюджет для граждан», который разработан в соответствии с проводимой политикой Правительства Российской Федерации, направленной на обеспечение прозрачности (открытости) и полного, доступного информирования граждан (заинтересованных пользователей)  о местном бюджете. </a:t>
            </a: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Информация на интернет - ресурсе доходчиво раскрывает основные понятия российского законодательства о бюджетном процессе, содержит параметры доходной и расходной частей бюджета Новогоркинского сельского поселения , пояснения о структуре  муниципального долга. 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всем возникающим вопросам и конструктивным предложениям  относительно бюджета Новогоркинского сельского поселения вы можете обращаться   в администрацию Новогоркинского сельского поселения .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адресу: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Новые Горки, ул. Советская, д. 11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; тел :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(49357) 2-83-82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эл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 почты:  </a:t>
            </a:r>
            <a:r>
              <a:rPr lang="en-US" sz="1400" dirty="0" smtClean="0">
                <a:solidFill>
                  <a:srgbClr val="1B08A8"/>
                </a:solidFill>
              </a:rPr>
              <a:t>possovet2010@mail.ru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;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tabLst>
                <a:tab pos="933450" algn="l"/>
              </a:tabLst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Глава Новогоркинского сельского поселения </a:t>
            </a: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Левин А.С.</a:t>
            </a:r>
          </a:p>
          <a:p>
            <a:pPr marL="0" indent="360363" eaLnBrk="1" hangingPunct="1">
              <a:lnSpc>
                <a:spcPct val="80000"/>
              </a:lnSpc>
            </a:pPr>
            <a:endParaRPr lang="ru-RU" sz="700" dirty="0" smtClean="0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428596" y="214290"/>
            <a:ext cx="8429684" cy="12700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Уважаемые жители Новогоркинского сельского поселения, </a:t>
            </a:r>
          </a:p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посетители сайта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 eaLnBrk="1" hangingPunct="1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Бюджет для граждан  содержит основные положения решения  об исполнении бюджета  Новогоркинского сельского поселения за 20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4 год в доступной для широкого круга заинтересованных пользователей форме и преследует цель  ознакомления граждан с основными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 </a:t>
            </a:r>
            <a:endParaRPr lang="ru-RU" sz="1700" dirty="0" smtClean="0">
              <a:solidFill>
                <a:schemeClr val="bg1"/>
              </a:solidFill>
            </a:endParaRP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</a:t>
            </a:r>
            <a:r>
              <a:rPr lang="ru-RU" sz="1700" dirty="0" err="1" smtClean="0">
                <a:solidFill>
                  <a:schemeClr val="bg1"/>
                </a:solidFill>
              </a:rPr>
              <a:t>Новогоркинского</a:t>
            </a:r>
            <a:r>
              <a:rPr lang="ru-RU" sz="1700" dirty="0" smtClean="0">
                <a:solidFill>
                  <a:schemeClr val="bg1"/>
                </a:solidFill>
              </a:rPr>
              <a:t> сельского поселения. </a:t>
            </a:r>
          </a:p>
          <a:p>
            <a:pPr marL="0" indent="360363" eaLnBrk="1" hangingPunct="1"/>
            <a:endParaRPr lang="ru-RU" dirty="0" smtClean="0"/>
          </a:p>
        </p:txBody>
      </p:sp>
      <p:pic>
        <p:nvPicPr>
          <p:cNvPr id="15363" name="Рисунок 3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643446"/>
            <a:ext cx="24574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Рисунок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643446"/>
            <a:ext cx="2160587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бюджет для граждан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2928958" cy="1714512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- форма образования и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расходования денежных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средств, предназначенных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для финансового обеспечения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задач и функций государства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 местного самоуправления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</a:t>
            </a:r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21455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- поступающие в бюджет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денежные средства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21455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- выплачиваемые из бюджета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денежные средства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5" y="1785926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БЮДЖЕТ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1785926"/>
            <a:ext cx="28575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ДОХОДЫ БЮДЖЕТА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4282" y="214311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857884" y="1785926"/>
            <a:ext cx="263726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РАСХОДЫ БЮДЖЕТА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5072074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 Если расходы бюджета превышают доходы, то бюджет формируется с дефицитом. При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дефицитном бюджете растет долг и (или) снижаются остатки. Превышение доходов над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расходами образует </a:t>
            </a:r>
            <a:r>
              <a:rPr lang="ru-RU" sz="1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профицит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. При </a:t>
            </a:r>
            <a:r>
              <a:rPr lang="ru-RU" sz="1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профицитном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бюджете снижается долг и (или) растут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остатки.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 Сбалансированность бюджета по доходам и расходам – основополагающее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требование, предъявляемое к органам, составляющим и утверждающим бюджет.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6" name="Рисунок 15" descr="Sbalansirovannyj-byudzh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786058"/>
            <a:ext cx="4071966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448321"/>
          </a:xfrm>
        </p:spPr>
        <p:txBody>
          <a:bodyPr/>
          <a:lstStyle/>
          <a:p>
            <a:pPr marL="0" indent="360363" eaLnBrk="1" hangingPunct="1">
              <a:buFont typeface="Wingdings 2" pitchFamily="18" charset="2"/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- это процесс, который обеспечивает полное своевременное поступление доходов в целом и по каждому источнику, а также финансирование организаций и учреждений в пределах утвержденных по бюджету сумм в течение финансового года.</a:t>
            </a:r>
          </a:p>
          <a:p>
            <a:pPr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Можно выделить две стороны этого процесса: 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исполнения бюджета по доходам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Его задачей которого является обеспечение полного и своевременного поступления в бюджет отдельных видов доходов, в первую очередь, налогов и других обязательных платежей, по каждому источнику в соответствии с утвержденным бюджетным планом; </a:t>
            </a:r>
          </a:p>
          <a:p>
            <a:pPr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Участниками этого процесса являются: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налогоплательщики и плательщики сборов (юридические и физические лица), которые перечисляют в бюджет установленные налоги и другие обязательные платежи;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учреждения Центрального банка и коммерческие банки, производящие безналичные расчеты между плательщиками и получателем средств;</a:t>
            </a:r>
          </a:p>
          <a:p>
            <a:pPr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органы Федерального казначейства, которые получают перечисленные в бюджет средства и ведут их учет;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налоговые органы (Министерство РФ по налогам и сборам), ведущие учет налогоплательщиков, контролирующие правильность исполнения ими своих налоговых обязательств, а также регулирующие отношения по возврату и зачету уплаченных налогов.</a:t>
            </a:r>
          </a:p>
          <a:p>
            <a:pPr algn="just">
              <a:buNone/>
            </a:pP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по расходам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означает последовательное финансирование мероприятий, предусмотренных Решением о бюджете, в пределах утвержденных сумм. 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Особенностью исполнения бюджета по расходам является то, что эта часть формируется </a:t>
            </a:r>
            <a:r>
              <a:rPr lang="ru-RU" sz="11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расчетно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полностью зависит от объема доходных поступлений. Расходы осуществляются в пределах фактического наличия бюджетных средств на едином бюджетном счете. При этом обязательно соблюдаются две последовательные процедуры – санкционирование и финансирование. Финансирование заключается в расходовании бюджетных средств. Задача санкционирования расходов заключается в том, чтобы обеспечить принятие к финансированию только тех расходов, которые предусмотрены утвержденным Решением о бюджете и обеспечены поступлениями в бюджет доходов и заимствований. 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Бюджетный процесс завершается составлением и утверждением отчета об исполнении бюджета, что является важной формой контроля за исполнением бюджета.</a:t>
            </a:r>
          </a:p>
          <a:p>
            <a:pPr algn="just">
              <a:buNone/>
            </a:pP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Отчет об исполнении бюджета составляется по всем основным показателям доходов и расходов в установленном порядке с необходимым анализом исполнения доходов  и расходования средств. </a:t>
            </a:r>
          </a:p>
          <a:p>
            <a:pPr marL="0" indent="360363" eaLnBrk="1" hangingPunct="1"/>
            <a:endParaRPr lang="ru-RU" dirty="0" smtClean="0"/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285852" y="214290"/>
            <a:ext cx="6786610" cy="630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Общие принципы исполнения бюджета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4" name="Group 32"/>
          <p:cNvGraphicFramePr>
            <a:graphicFrameLocks noGrp="1"/>
          </p:cNvGraphicFramePr>
          <p:nvPr>
            <p:ph idx="1"/>
          </p:nvPr>
        </p:nvGraphicFramePr>
        <p:xfrm>
          <a:off x="571500" y="2071688"/>
          <a:ext cx="8072466" cy="2355852"/>
        </p:xfrm>
        <a:graphic>
          <a:graphicData uri="http://schemas.openxmlformats.org/drawingml/2006/table">
            <a:tbl>
              <a:tblPr/>
              <a:tblGrid>
                <a:gridCol w="2951653"/>
                <a:gridCol w="2429292"/>
                <a:gridCol w="2691521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27661,9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27512,8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27077,1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26452,1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Дефицит/ 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-584,8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-1060,7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38" y="1571625"/>
            <a:ext cx="1785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тыс.руб.</a:t>
            </a:r>
          </a:p>
        </p:txBody>
      </p:sp>
      <p:sp>
        <p:nvSpPr>
          <p:cNvPr id="18463" name="WordArt 32"/>
          <p:cNvSpPr>
            <a:spLocks noChangeArrowheads="1" noChangeShapeType="1" noTextEdit="1"/>
          </p:cNvSpPr>
          <p:nvPr/>
        </p:nvSpPr>
        <p:spPr bwMode="auto">
          <a:xfrm>
            <a:off x="1476375" y="476250"/>
            <a:ext cx="68405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Соотношение доходов и расходов бюджета </a:t>
            </a:r>
            <a:endParaRPr lang="ru-RU" sz="2000" b="1" kern="10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поселения за 20</a:t>
            </a:r>
            <a:r>
              <a:rPr lang="en-US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4 год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6" name="Group 30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229600" cy="252285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 и сборов, а также пеней и штрафов по ним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государственного имущества, 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также платежи в виде штрафов и иных санкций за нарушение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законодательства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Дотации, субсидии, субвенции,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иные межбюджетные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трансферты из областного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бюджета, а также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 от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физических и юридических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лиц, в том числе добровольные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пожертвования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623" y="3857625"/>
          <a:ext cx="8215342" cy="371475"/>
        </p:xfrm>
        <a:graphic>
          <a:graphicData uri="http://schemas.openxmlformats.org/drawingml/2006/table">
            <a:tbl>
              <a:tblPr/>
              <a:tblGrid>
                <a:gridCol w="4107671"/>
                <a:gridCol w="4107671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515" name="WordArt 30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4395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Структура доходов бюджета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714348" y="4429132"/>
          <a:ext cx="350046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929190" y="4429132"/>
          <a:ext cx="350046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76" name="Group 172"/>
          <p:cNvGraphicFramePr>
            <a:graphicFrameLocks noGrp="1"/>
          </p:cNvGraphicFramePr>
          <p:nvPr>
            <p:ph idx="1"/>
          </p:nvPr>
        </p:nvGraphicFramePr>
        <p:xfrm>
          <a:off x="251520" y="908718"/>
          <a:ext cx="8715436" cy="5112570"/>
        </p:xfrm>
        <a:graphic>
          <a:graphicData uri="http://schemas.openxmlformats.org/drawingml/2006/table">
            <a:tbl>
              <a:tblPr/>
              <a:tblGrid>
                <a:gridCol w="5428318"/>
                <a:gridCol w="1130900"/>
                <a:gridCol w="1055506"/>
                <a:gridCol w="1100712"/>
              </a:tblGrid>
              <a:tr h="3316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исполнение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64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27 661 894,34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27 512 803,43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5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осуществляется в соответствии со статьями 227,2271 и 228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387 700,00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421 887,42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1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занимающейся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115,75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6 000,84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509 250,00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489 878,45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333 600,00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317 742,00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492 900,00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483 837,77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5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сдачи в аренду имущества, находящегося в оперативном управлении органов управления сельских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202 670,88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202 670,88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4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продажи квартир, находящихся в собственности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181 625,00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181 625,00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64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9 583 400,00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9 583 400,00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4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3 060 466,85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3 060 466,85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64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субсидии бюджетам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2 749 228,80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2 745 810,00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346 210,00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344 289,52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99,4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5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9 808 722,81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9 675 078,95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98,6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Исполнение доходной части бюджета Новогоркинского сельского поселения за 2024 год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81" name="Group 229"/>
          <p:cNvGraphicFramePr>
            <a:graphicFrameLocks noGrp="1"/>
          </p:cNvGraphicFramePr>
          <p:nvPr>
            <p:ph idx="1"/>
          </p:nvPr>
        </p:nvGraphicFramePr>
        <p:xfrm>
          <a:off x="428625" y="1285856"/>
          <a:ext cx="8359247" cy="5244960"/>
        </p:xfrm>
        <a:graphic>
          <a:graphicData uri="http://schemas.openxmlformats.org/drawingml/2006/table">
            <a:tbl>
              <a:tblPr/>
              <a:tblGrid>
                <a:gridCol w="4214813"/>
                <a:gridCol w="1149491"/>
                <a:gridCol w="993649"/>
                <a:gridCol w="928694"/>
                <a:gridCol w="1072600"/>
              </a:tblGrid>
              <a:tr h="28209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Раздел/подраздел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27 077 108,75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26 452 128,07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4 842 057,76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4 771 458,82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6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932 135,08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930 945,93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3 304 643,74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3 284 720,95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31 683,18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31 683,18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Резервные фонды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533 595,76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524 108,76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346 210,00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344 289,52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346 210,00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344 289,52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6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851 574,00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790 790,32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89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551 574,00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551 253,00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6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0314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239 537,32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0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3 650 602,22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3 630 654,34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0409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3 650,602,22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3 630 654,34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5 728 499,93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5 492 457,66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2 398 953,44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2 351 750,14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3 329 546,49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3 140 707,52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3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11 550 164,84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11 314 477,41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11 550 164,84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11 314 477,41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14285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Расходы бюджета Новогоркинского сельского поселения по разделам и подразделам классификации расходов бюджета за 2024 год </a:t>
            </a:r>
            <a:endParaRPr lang="ru-RU" sz="24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3611</TotalTime>
  <Words>1698</Words>
  <Application>Microsoft Office PowerPoint</Application>
  <PresentationFormat>Экран (4:3)</PresentationFormat>
  <Paragraphs>379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БЮДЖЕТ ДЛЯ 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Социально-значимые проекты, предусмотренные к финансированию из бюджета Новогоркинского сельского поселения на 2024 год не были запланированы  Муниципальные гарантии в 2024 году не предусматривались </vt:lpstr>
      <vt:lpstr>Слайд 14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User</cp:lastModifiedBy>
  <cp:revision>382</cp:revision>
  <dcterms:created xsi:type="dcterms:W3CDTF">2017-11-21T06:07:56Z</dcterms:created>
  <dcterms:modified xsi:type="dcterms:W3CDTF">2025-04-07T11:02:37Z</dcterms:modified>
</cp:coreProperties>
</file>