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1" r:id="rId6"/>
    <p:sldId id="268" r:id="rId7"/>
    <p:sldId id="272" r:id="rId8"/>
    <p:sldId id="273" r:id="rId9"/>
    <p:sldId id="261" r:id="rId10"/>
    <p:sldId id="260" r:id="rId11"/>
    <p:sldId id="274" r:id="rId12"/>
    <p:sldId id="262" r:id="rId13"/>
    <p:sldId id="269" r:id="rId14"/>
    <p:sldId id="275" r:id="rId15"/>
    <p:sldId id="265" r:id="rId16"/>
    <p:sldId id="266" r:id="rId17"/>
    <p:sldId id="270" r:id="rId18"/>
    <p:sldId id="276" r:id="rId19"/>
    <p:sldId id="277" r:id="rId20"/>
    <p:sldId id="280" r:id="rId21"/>
    <p:sldId id="279" r:id="rId22"/>
    <p:sldId id="278" r:id="rId23"/>
    <p:sldId id="283" r:id="rId24"/>
    <p:sldId id="282" r:id="rId25"/>
    <p:sldId id="281" r:id="rId26"/>
    <p:sldId id="286" r:id="rId27"/>
    <p:sldId id="285" r:id="rId28"/>
    <p:sldId id="284" r:id="rId29"/>
    <p:sldId id="288" r:id="rId30"/>
    <p:sldId id="287" r:id="rId31"/>
    <p:sldId id="267" r:id="rId3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3F9"/>
    <a:srgbClr val="FF0066"/>
    <a:srgbClr val="FFFFFF"/>
    <a:srgbClr val="90CCF4"/>
    <a:srgbClr val="00FF00"/>
    <a:srgbClr val="F404FA"/>
    <a:srgbClr val="3920F4"/>
    <a:srgbClr val="9DD1F5"/>
    <a:srgbClr val="FFFFCC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954" autoAdjust="0"/>
  </p:normalViewPr>
  <p:slideViewPr>
    <p:cSldViewPr>
      <p:cViewPr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2962329479492119"/>
                  <c:y val="-9.4123575688009872E-2"/>
                </c:manualLayout>
              </c:layout>
              <c:showVal val="1"/>
            </c:dLbl>
            <c:dLbl>
              <c:idx val="1"/>
              <c:layout>
                <c:manualLayout>
                  <c:x val="-4.4993708628245817E-2"/>
                  <c:y val="-0.20495994528722336"/>
                </c:manualLayout>
              </c:layout>
              <c:showVal val="1"/>
            </c:dLbl>
            <c:dLbl>
              <c:idx val="2"/>
              <c:layout>
                <c:manualLayout>
                  <c:x val="5.9190112459742227E-2"/>
                  <c:y val="3.649168309783109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1290.5</c:v>
                </c:pt>
                <c:pt idx="1">
                  <c:v>50.7</c:v>
                </c:pt>
                <c:pt idx="2">
                  <c:v>33801.4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865797310422064"/>
          <c:y val="0.14506835097767182"/>
          <c:w val="0.37986553801423223"/>
          <c:h val="0.70986329804465809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9.6771496432741147E-2"/>
                  <c:y val="-2.0783956692913406E-2"/>
                </c:manualLayout>
              </c:layout>
              <c:showVal val="1"/>
            </c:dLbl>
            <c:dLbl>
              <c:idx val="1"/>
              <c:layout>
                <c:manualLayout>
                  <c:x val="5.3006462606395417E-2"/>
                  <c:y val="-8.0260826771654283E-3"/>
                </c:manualLayout>
              </c:layout>
              <c:showVal val="1"/>
            </c:dLbl>
            <c:dLbl>
              <c:idx val="2"/>
              <c:layout>
                <c:manualLayout>
                  <c:x val="-0.12471124081891534"/>
                  <c:y val="-9.197539370078752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1318.6</c:v>
                </c:pt>
                <c:pt idx="1">
                  <c:v>50.7</c:v>
                </c:pt>
                <c:pt idx="2">
                  <c:v>12482.6</c:v>
                </c:pt>
              </c:numCache>
            </c:numRef>
          </c:val>
        </c:ser>
        <c:firstSliceAng val="0"/>
      </c:pieChart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3662678748628108E-2"/>
                  <c:y val="-2.0043354277235404E-2"/>
                </c:manualLayout>
              </c:layout>
              <c:showVal val="1"/>
            </c:dLbl>
            <c:dLbl>
              <c:idx val="1"/>
              <c:layout>
                <c:manualLayout>
                  <c:x val="4.3953031533170983E-2"/>
                  <c:y val="2.5636615966692401E-2"/>
                </c:manualLayout>
              </c:layout>
              <c:showVal val="1"/>
            </c:dLbl>
            <c:dLbl>
              <c:idx val="2"/>
              <c:layout>
                <c:manualLayout>
                  <c:x val="-8.045088048377616E-2"/>
                  <c:y val="-2.247224296625404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1348</c:v>
                </c:pt>
                <c:pt idx="1">
                  <c:v>50.7</c:v>
                </c:pt>
                <c:pt idx="2">
                  <c:v>10963.4</c:v>
                </c:pt>
              </c:numCache>
            </c:numRef>
          </c:val>
        </c:ser>
        <c:firstSliceAng val="0"/>
      </c:pieChart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3531088673499286E-2"/>
          <c:y val="0.14457531079581706"/>
          <c:w val="0.46136306588727116"/>
          <c:h val="0.71025629880013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404FA"/>
              </a:solidFill>
            </c:spPr>
          </c:dPt>
          <c:dPt>
            <c:idx val="5"/>
            <c:spPr>
              <a:solidFill>
                <a:srgbClr val="3920F4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3.1040457470129425E-2"/>
                  <c:y val="-5.380079303216189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2574878160094135E-2"/>
                  <c:y val="-7.0174947433254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1040457470129425E-2"/>
                  <c:y val="-1.871331931553456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5.9259055170247016E-2"/>
                  <c:y val="-2.3395332868692931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7677657361825021E-2"/>
                  <c:y val="-5.1461628117720044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8.9249804231501511E-3"/>
                  <c:y val="4.4444133374394575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4.1179399214024571E-3"/>
                  <c:y val="0.10760158606432373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0.10365426217607512"/>
                  <c:y val="9.8244926406556465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2.4473896248817118E-2"/>
                  <c:y val="-0.3602313968240403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4.2327896550176528E-3"/>
                  <c:y val="-3.7426638631069167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использования имущества, находящегося в муниципальной собственности</c:v>
                </c:pt>
                <c:pt idx="4">
                  <c:v>Дотации бюджетам сельских поселений на выравнивание бюджетной обеспеченности</c:v>
                </c:pt>
                <c:pt idx="5">
                  <c:v>Дотации бюджетам сельских поселений на частичную компенсацию дополнительных расходов на повышение оплаты труда работников бюджетной сферы и иные цели</c:v>
                </c:pt>
                <c:pt idx="6">
                  <c:v>Прочии субсидии бюджетам сельских поселений</c:v>
                </c:pt>
                <c:pt idx="7">
                  <c:v>Субвенции бюджетам сельских поселений на осуществление первичного воинского учета на территориях, где отсутствуют военные комиссариаты</c:v>
                </c:pt>
                <c:pt idx="8">
                  <c:v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1.2050904353985086</c:v>
                </c:pt>
                <c:pt idx="1">
                  <c:v>0.7882173568013856</c:v>
                </c:pt>
                <c:pt idx="2">
                  <c:v>1.6788745144867063</c:v>
                </c:pt>
                <c:pt idx="3">
                  <c:v>0.14423523964457993</c:v>
                </c:pt>
                <c:pt idx="4">
                  <c:v>27.270044105308301</c:v>
                </c:pt>
                <c:pt idx="5">
                  <c:v>5.3546759055165349</c:v>
                </c:pt>
                <c:pt idx="6">
                  <c:v>1.4227750122768696</c:v>
                </c:pt>
                <c:pt idx="7">
                  <c:v>1.1729926311215426</c:v>
                </c:pt>
                <c:pt idx="8">
                  <c:v>60.963094799445578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использования имущества, находящегося в муниципальной собственности</c:v>
                </c:pt>
                <c:pt idx="4">
                  <c:v>Дотации бюджетам сельских поселений на выравнивание бюджетной обеспеченности</c:v>
                </c:pt>
                <c:pt idx="5">
                  <c:v>Дотации бюджетам сельских поселений на частичную компенсацию дополнительных расходов на повышение оплаты труда работников бюджетной сферы и иные цели</c:v>
                </c:pt>
                <c:pt idx="6">
                  <c:v>Прочии субсидии бюджетам сельских поселений</c:v>
                </c:pt>
                <c:pt idx="7">
                  <c:v>Субвенции бюджетам сельских поселений на осуществление первичного воинского учета на территориях, где отсутствуют военные комиссариаты</c:v>
                </c:pt>
                <c:pt idx="8">
                  <c:v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423500</c:v>
                </c:pt>
                <c:pt idx="1">
                  <c:v>277000</c:v>
                </c:pt>
                <c:pt idx="2">
                  <c:v>590000</c:v>
                </c:pt>
                <c:pt idx="3">
                  <c:v>50688</c:v>
                </c:pt>
                <c:pt idx="4">
                  <c:v>9583400</c:v>
                </c:pt>
                <c:pt idx="5">
                  <c:v>1881771.84</c:v>
                </c:pt>
                <c:pt idx="6">
                  <c:v>500000</c:v>
                </c:pt>
                <c:pt idx="7">
                  <c:v>412220</c:v>
                </c:pt>
                <c:pt idx="8">
                  <c:v>21424010.920000002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8771306119358254"/>
          <c:y val="1.8120239707306006E-3"/>
          <c:w val="0.50311740046894959"/>
          <c:h val="0.98649215145705638"/>
        </c:manualLayout>
      </c:layout>
      <c:spPr>
        <a:ln w="3175"/>
      </c:spPr>
      <c:txPr>
        <a:bodyPr/>
        <a:lstStyle/>
        <a:p>
          <a:pPr>
            <a:defRPr sz="900" kern="500" spc="0" baseline="0"/>
          </a:pPr>
          <a:endParaRPr lang="ru-RU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9587446935637287E-2"/>
          <c:y val="0.13606496479778099"/>
          <c:w val="0.42264920175835935"/>
          <c:h val="0.738059053816838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1B08A8"/>
              </a:solidFill>
            </c:spPr>
          </c:dPt>
          <c:dPt>
            <c:idx val="6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5.6404058937724502E-2"/>
                  <c:y val="-2.80431042803842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5441,0</a:t>
                    </a:r>
                    <a:endParaRPr lang="en-US" dirty="0" smtClean="0"/>
                  </a:p>
                  <a:p>
                    <a:r>
                      <a:rPr lang="ru-RU" dirty="0" smtClean="0"/>
                      <a:t>15,4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6020945064311381E-2"/>
                  <c:y val="-0.117735951391729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412,22</a:t>
                    </a:r>
                  </a:p>
                  <a:p>
                    <a:r>
                      <a:rPr lang="ru-RU" dirty="0" smtClean="0"/>
                      <a:t>1,2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846777182676844E-2"/>
                  <c:y val="1.3374085367000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553</a:t>
                    </a:r>
                  </a:p>
                  <a:p>
                    <a:r>
                      <a:rPr lang="ru-RU" baseline="0" dirty="0" smtClean="0"/>
                      <a:t>1,6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5198772565440175E-4"/>
                  <c:y val="8.78503142062859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2799,96</a:t>
                    </a:r>
                  </a:p>
                  <a:p>
                    <a:r>
                      <a:rPr lang="ru-RU" dirty="0" smtClean="0"/>
                      <a:t>7,9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4466231312167651E-2"/>
                  <c:y val="-9.28683383942573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14630,0</a:t>
                    </a:r>
                  </a:p>
                  <a:p>
                    <a:r>
                      <a:rPr lang="ru-RU" dirty="0" smtClean="0"/>
                      <a:t>41,4%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1.5338744516493053E-2"/>
                  <c:y val="0.106135034951505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</a:t>
                    </a:r>
                    <a:endParaRPr lang="ru-RU" dirty="0" smtClean="0"/>
                  </a:p>
                  <a:p>
                    <a:r>
                      <a:rPr lang="ru-RU" dirty="0" smtClean="0"/>
                      <a:t>0,3 %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5.0901827967255328E-2"/>
                  <c:y val="-0.145502644397208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11379,61</a:t>
                    </a:r>
                  </a:p>
                  <a:p>
                    <a:r>
                      <a:rPr lang="ru-RU" dirty="0" smtClean="0"/>
                      <a:t>32,2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Культура, кинемотография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5441</c:v>
                </c:pt>
                <c:pt idx="1">
                  <c:v>412.21999999999997</c:v>
                </c:pt>
                <c:pt idx="2">
                  <c:v>553</c:v>
                </c:pt>
                <c:pt idx="3">
                  <c:v>2799.96</c:v>
                </c:pt>
                <c:pt idx="4">
                  <c:v>14630</c:v>
                </c:pt>
                <c:pt idx="5">
                  <c:v>108</c:v>
                </c:pt>
                <c:pt idx="6">
                  <c:v>11379.61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Культура, кинемотография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15.403212564899585</c:v>
                </c:pt>
                <c:pt idx="1">
                  <c:v>1.1669752404894147</c:v>
                </c:pt>
                <c:pt idx="2">
                  <c:v>1.5655167337602409</c:v>
                </c:pt>
                <c:pt idx="3">
                  <c:v>7.9265537682808764</c:v>
                </c:pt>
                <c:pt idx="4">
                  <c:v>41.416835108340543</c:v>
                </c:pt>
                <c:pt idx="5">
                  <c:v>0.30574287024612301</c:v>
                </c:pt>
                <c:pt idx="6">
                  <c:v>32.215135404458188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755575511895442"/>
          <c:y val="7.4307833157068404E-2"/>
          <c:w val="0.38994425385421944"/>
          <c:h val="0.82164411014164063"/>
        </c:manualLayout>
      </c:layout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288136542247607E-2"/>
          <c:y val="0.15177327877645871"/>
          <c:w val="0.43531086100025018"/>
          <c:h val="0.709051234408554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CC00"/>
              </a:solidFill>
            </c:spPr>
          </c:dPt>
          <c:dPt>
            <c:idx val="4"/>
            <c:spPr>
              <a:solidFill>
                <a:srgbClr val="800000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A40C99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6.7887139107611566E-3"/>
                  <c:y val="-5.67509911942616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1054,0</a:t>
                    </a:r>
                  </a:p>
                  <a:p>
                    <a:r>
                      <a:rPr lang="ru-RU" dirty="0" smtClean="0"/>
                      <a:t>3,0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0748031496062991E-2"/>
                  <c:y val="-6.64629840658890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3214,5</a:t>
                    </a:r>
                    <a:endParaRPr lang="en-US" dirty="0" smtClean="0"/>
                  </a:p>
                  <a:p>
                    <a:r>
                      <a:rPr lang="ru-RU" dirty="0" smtClean="0"/>
                      <a:t>9,1 %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6089457567804031E-2"/>
                  <c:y val="-0.17199514590455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670,4</a:t>
                    </a:r>
                  </a:p>
                  <a:p>
                    <a:r>
                      <a:rPr lang="ru-RU" dirty="0" smtClean="0"/>
                      <a:t>1,9 %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7.8140857392825901E-3"/>
                  <c:y val="-0.11594631185178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40,0</a:t>
                    </a:r>
                  </a:p>
                  <a:p>
                    <a:r>
                      <a:rPr lang="ru-RU" dirty="0" smtClean="0"/>
                      <a:t>0,1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6547462817147857E-2"/>
                  <c:y val="-7.99569131630528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462,1</a:t>
                    </a:r>
                  </a:p>
                  <a:p>
                    <a:r>
                      <a:rPr lang="ru-RU" dirty="0" smtClean="0"/>
                      <a:t>1,3 %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3.309634733158355E-2"/>
                  <c:y val="-3.15671739548953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412,22</a:t>
                    </a:r>
                  </a:p>
                  <a:p>
                    <a:r>
                      <a:rPr lang="ru-RU" dirty="0" smtClean="0"/>
                      <a:t>1,2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5.6030402449693796E-2"/>
                  <c:y val="3.3969681604658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253,0</a:t>
                    </a:r>
                  </a:p>
                  <a:p>
                    <a:r>
                      <a:rPr lang="ru-RU" dirty="0" smtClean="0"/>
                      <a:t>0,7%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5.0946194225721796E-2"/>
                  <c:y val="9.28079614907506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300,0</a:t>
                    </a:r>
                  </a:p>
                  <a:p>
                    <a:r>
                      <a:rPr lang="ru-RU" baseline="0" dirty="0" smtClean="0"/>
                      <a:t>0,8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2.2656605424321966E-2"/>
                  <c:y val="0.123259253421871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2800,0</a:t>
                    </a:r>
                  </a:p>
                  <a:p>
                    <a:r>
                      <a:rPr lang="ru-RU" dirty="0" smtClean="0"/>
                      <a:t>7,9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9.1096128608923951E-2"/>
                  <c:y val="-6.86676157798886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12600,0</a:t>
                    </a:r>
                  </a:p>
                  <a:p>
                    <a:r>
                      <a:rPr lang="ru-RU" dirty="0" smtClean="0"/>
                      <a:t>35,7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1.3247375328083991E-2"/>
                  <c:y val="7.43102770712426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2030,0</a:t>
                    </a:r>
                  </a:p>
                  <a:p>
                    <a:r>
                      <a:rPr lang="ru-RU" dirty="0" smtClean="0"/>
                      <a:t>5,7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layout>
                <c:manualLayout>
                  <c:x val="5.4166666666666696E-2"/>
                  <c:y val="-0.213584174349264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11379,6</a:t>
                    </a:r>
                  </a:p>
                  <a:p>
                    <a:r>
                      <a:rPr lang="ru-RU" dirty="0" smtClean="0"/>
                      <a:t>32,2 %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layout>
                <c:manualLayout>
                  <c:x val="-3.8044072615923026E-2"/>
                  <c:y val="-3.7378332222117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108,0</a:t>
                    </a:r>
                    <a:endParaRPr lang="ru-RU" dirty="0" smtClean="0"/>
                  </a:p>
                  <a:p>
                    <a:r>
                      <a:rPr lang="ru-RU" dirty="0" smtClean="0"/>
                      <a:t>0,7 %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Функционирование высшего должностного лица</c:v>
                </c:pt>
                <c:pt idx="1">
                  <c:v>Функционирование местной администрации</c:v>
                </c:pt>
                <c:pt idx="2">
                  <c:v>Обеспечение проведения выборов и референдумов</c:v>
                </c:pt>
                <c:pt idx="3">
                  <c:v>Резервные фонды</c:v>
                </c:pt>
                <c:pt idx="4">
                  <c:v>Другие общегосударственные вопросы </c:v>
                </c:pt>
                <c:pt idx="5">
                  <c:v>Мобилизационная и вневойсковая подготовка</c:v>
                </c:pt>
                <c:pt idx="6">
                  <c:v>Обеспечение пожарной безопасности</c:v>
                </c:pt>
                <c:pt idx="7">
                  <c:v>Другие вопросы в области национальной безопасности и правоохранительной деятельности</c:v>
                </c:pt>
                <c:pt idx="8">
                  <c:v>Национальная экономика</c:v>
                </c:pt>
                <c:pt idx="9">
                  <c:v>Коммунальное хозяйство</c:v>
                </c:pt>
                <c:pt idx="10">
                  <c:v>Благоустройство </c:v>
                </c:pt>
                <c:pt idx="11">
                  <c:v>Культура</c:v>
                </c:pt>
                <c:pt idx="12">
                  <c:v>Пенсионное обеспечение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1054.02</c:v>
                </c:pt>
                <c:pt idx="1">
                  <c:v>3214.4500000000003</c:v>
                </c:pt>
                <c:pt idx="2">
                  <c:v>670.43999999999994</c:v>
                </c:pt>
                <c:pt idx="3">
                  <c:v>40</c:v>
                </c:pt>
                <c:pt idx="4">
                  <c:v>462.1</c:v>
                </c:pt>
                <c:pt idx="5">
                  <c:v>412.21999999999997</c:v>
                </c:pt>
                <c:pt idx="6">
                  <c:v>253</c:v>
                </c:pt>
                <c:pt idx="7">
                  <c:v>300</c:v>
                </c:pt>
                <c:pt idx="8">
                  <c:v>2799.96</c:v>
                </c:pt>
                <c:pt idx="9">
                  <c:v>12600</c:v>
                </c:pt>
                <c:pt idx="10">
                  <c:v>2030</c:v>
                </c:pt>
                <c:pt idx="11">
                  <c:v>11379.61</c:v>
                </c:pt>
                <c:pt idx="12">
                  <c:v>108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Функционирование высшего должностного лица</c:v>
                </c:pt>
                <c:pt idx="1">
                  <c:v>Функционирование местной администрации</c:v>
                </c:pt>
                <c:pt idx="2">
                  <c:v>Обеспечение проведения выборов и референдумов</c:v>
                </c:pt>
                <c:pt idx="3">
                  <c:v>Резервные фонды</c:v>
                </c:pt>
                <c:pt idx="4">
                  <c:v>Другие общегосударственные вопросы </c:v>
                </c:pt>
                <c:pt idx="5">
                  <c:v>Мобилизационная и вневойсковая подготовка</c:v>
                </c:pt>
                <c:pt idx="6">
                  <c:v>Обеспечение пожарной безопасности</c:v>
                </c:pt>
                <c:pt idx="7">
                  <c:v>Другие вопросы в области национальной безопасности и правоохранительной деятельности</c:v>
                </c:pt>
                <c:pt idx="8">
                  <c:v>Национальная экономика</c:v>
                </c:pt>
                <c:pt idx="9">
                  <c:v>Коммунальное хозяйство</c:v>
                </c:pt>
                <c:pt idx="10">
                  <c:v>Благоустройство </c:v>
                </c:pt>
                <c:pt idx="11">
                  <c:v>Культура</c:v>
                </c:pt>
                <c:pt idx="12">
                  <c:v>Пенсионное обеспечение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2.9838805564520245</c:v>
                </c:pt>
                <c:pt idx="1">
                  <c:v>9.0999552709504634</c:v>
                </c:pt>
                <c:pt idx="2">
                  <c:v>1.8979837956278767</c:v>
                </c:pt>
                <c:pt idx="3">
                  <c:v>0.11323810009115666</c:v>
                </c:pt>
                <c:pt idx="4">
                  <c:v>1.3081831513030875</c:v>
                </c:pt>
                <c:pt idx="5">
                  <c:v>1.1669752404894147</c:v>
                </c:pt>
                <c:pt idx="6">
                  <c:v>0.71623098307656574</c:v>
                </c:pt>
                <c:pt idx="7">
                  <c:v>0.84928575068367518</c:v>
                </c:pt>
                <c:pt idx="8">
                  <c:v>7.9265537682808764</c:v>
                </c:pt>
                <c:pt idx="9">
                  <c:v>35.670001528714344</c:v>
                </c:pt>
                <c:pt idx="10">
                  <c:v>5.7468335796262</c:v>
                </c:pt>
                <c:pt idx="11">
                  <c:v>32.215135404458188</c:v>
                </c:pt>
                <c:pt idx="12">
                  <c:v>0.30574287024612301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086618193516822"/>
          <c:y val="4.3804460905629927E-4"/>
          <c:w val="0.45416666666666738"/>
          <c:h val="0.99956195539094117"/>
        </c:manualLayout>
      </c:layout>
      <c:txPr>
        <a:bodyPr/>
        <a:lstStyle/>
        <a:p>
          <a:pPr>
            <a:defRPr sz="1000" kern="0" baseline="0"/>
          </a:pPr>
          <a:endParaRPr lang="ru-RU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943" cy="497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639" y="0"/>
            <a:ext cx="2929943" cy="497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76511-3164-4BCD-A8A9-325160348EBF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749" y="4722336"/>
            <a:ext cx="5407665" cy="4474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082"/>
            <a:ext cx="2929943" cy="497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639" y="9443082"/>
            <a:ext cx="2929943" cy="497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8391-C65D-4721-87FB-50A5661F2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8391-C65D-4721-87FB-50A5661F269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844C-077A-416A-8090-3336F49FDDCC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8798-5C8A-4D6A-8E60-394674786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9769B-3D6E-42A3-8608-A5084D538822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FB72-BD5A-4365-BB11-5B4508768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EB50-4987-4771-80DE-5D2CEC5D3DC7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D512-5FBA-4DC7-8899-11E131C2F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B5E4-141C-433A-AD7D-4634B79B8067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EDF2-7507-432E-BC29-FAB80F854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5CF8-2DFA-43A3-ACBF-2DBF28F31CDE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D054-ECF5-4552-BF36-E6839129A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8AAB-58F7-452B-B957-CD1982A242DF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AA78-A9AC-4541-941A-A4DFF4296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B230-7FD9-4574-B46B-C7347D6BC238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F0DB-9355-4A0D-91D2-78E37584B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CEFE-66EC-4BD0-9E05-37B82CB5AB31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98483-E9A6-451F-B0AE-455B22168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5E4F-C69D-4BE9-B80C-E1F788081505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61D1-B01A-4021-A0EC-2027106C8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C0C6-180F-46EE-B74F-60FCA7A51215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5A05-11AE-4066-BAAE-D60865AB8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4486-772D-4DF9-A9D3-8F6F1B9BF263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4BAC-B2F1-4D41-A4D8-25B81CC31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DFEA6-9E3B-409F-8514-454883449E8E}" type="datetimeFigureOut">
              <a:rPr lang="ru-RU"/>
              <a:pPr>
                <a:defRPr/>
              </a:pPr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87B5B-E5A0-473F-AD96-F899E2A2C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ossovet2010@mail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E%D0%B4%D0%B6%D0%B5%D1%82%D0%BD%D1%8B%D0%B9_%D0%BF%D1%80%D0%BE%D1%86%D0%B5%D1%81%D1%8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vye-gorki-373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840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85728"/>
            <a:ext cx="6572296" cy="14287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БЮДЖЕТ ДЛЯ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9144000" cy="1714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dirty="0" smtClean="0"/>
              <a:t>к бюджету </a:t>
            </a:r>
            <a:r>
              <a:rPr lang="ru-RU" b="1" dirty="0" err="1" smtClean="0"/>
              <a:t>Новогоркинского</a:t>
            </a:r>
            <a:r>
              <a:rPr lang="ru-RU" b="1" dirty="0" smtClean="0"/>
              <a:t> сельского поселения</a:t>
            </a:r>
            <a:endParaRPr lang="ru-RU" dirty="0" smtClean="0"/>
          </a:p>
          <a:p>
            <a:pPr eaLnBrk="1" hangingPunct="1">
              <a:lnSpc>
                <a:spcPct val="80000"/>
              </a:lnSpc>
            </a:pPr>
            <a:r>
              <a:rPr lang="ru-RU" b="1" dirty="0" smtClean="0"/>
              <a:t>на 202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smtClean="0"/>
              <a:t>год и на плановый период 202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/>
              <a:t> и 202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b="1" dirty="0" smtClean="0"/>
              <a:t>годов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4291"/>
            <a:ext cx="4286280" cy="26432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1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Доходы</a:t>
            </a:r>
            <a:endParaRPr lang="ru-RU" sz="4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42910" y="1142984"/>
            <a:ext cx="2928958" cy="2286016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Налоговые – </a:t>
            </a:r>
            <a:r>
              <a:rPr lang="ru-RU" dirty="0" smtClean="0">
                <a:solidFill>
                  <a:schemeClr val="bg1"/>
                </a:solidFill>
              </a:rPr>
              <a:t>федеральные налоги и сборы; региональные налоги; местные налоги; налоги по специальным налоговым режимам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286380" y="2714620"/>
            <a:ext cx="3286148" cy="3429024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Неналоговые – </a:t>
            </a:r>
            <a:r>
              <a:rPr lang="ru-RU" dirty="0" smtClean="0">
                <a:solidFill>
                  <a:schemeClr val="bg1"/>
                </a:solidFill>
              </a:rPr>
              <a:t>доходы от использования и продажи муниципального имущества, платежи от предоставления государством различных видов услуг, штрафы, санкции за нарушение законодательства, платежи при пользовании природными ресурсами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285852" y="4071942"/>
            <a:ext cx="3286148" cy="2286016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Безвозмездные поступления – </a:t>
            </a:r>
            <a:r>
              <a:rPr lang="ru-RU" dirty="0" smtClean="0">
                <a:solidFill>
                  <a:schemeClr val="bg1"/>
                </a:solidFill>
              </a:rPr>
              <a:t>это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3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Планируемые доходы бюджета Новогоркинского сельского поселения в 2025-2027 годах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142984"/>
          <a:ext cx="8858311" cy="4280667"/>
        </p:xfrm>
        <a:graphic>
          <a:graphicData uri="http://schemas.openxmlformats.org/drawingml/2006/table">
            <a:tbl>
              <a:tblPr/>
              <a:tblGrid>
                <a:gridCol w="5744062"/>
                <a:gridCol w="1038083"/>
                <a:gridCol w="1038083"/>
                <a:gridCol w="1038083"/>
              </a:tblGrid>
              <a:tr h="1630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Сумма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(руб.)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163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НАЛОГОВЫЕ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ДОХОДЫ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1 290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5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1 318 600,00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1 347 950,00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481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в соответствии с со статьями 227, 227.1 и 228 Налогового кодекса Российской Федерации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423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500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445 600,00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467 950,00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Налог на имущество физических лиц, взимаемый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по ставкам, применяемым к объектам налогообложения, расположенным в границах сельских поселений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277 000,00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283 000,00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290 000,00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41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Земельный налог с организаций, обладающих земельным участком, расположенным в границах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сельских поселений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178 000,00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178 000,00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178 000,00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8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Земельный налог с физических лиц,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обладающих земельным участком, расположенным в границах сельских поселений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412 000,00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412 000,00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412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000,00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63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НЕНАЛОГОВЫЕ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ДОХОДЫ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50 688,00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50 688,00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50 688,00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управления сельских поселений и созданных ими учреждений (за исключением имущества муниципальных бюджетных и автономных учреждений)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50 688,00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50 688,00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50 688,00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70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33 801 402,76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12 482 591,44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10 963 401,44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Дотации бюджетам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сельских поселений на выравнивание бюджетной обеспеченности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583 400,00</a:t>
                      </a:r>
                      <a:endParaRPr lang="ru-RU" sz="1000" b="0" i="0" u="none" strike="noStrike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6 545 200,00 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5 010 400,00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70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Дотации бюджетам сельских поселений на частичную компенсацию дополнительных расходов на повышение оплаты труда работников бюджетной сферы и иные цели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1 881 771,84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1 091 585,17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1 091 585,17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Прочие субсидии бюджетам сельских поселений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51313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500 000,00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04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Субвенции бюджетам сельских поселений на осуществление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первичного воинского учета на территориях, где отсутствуют военные комиссариаты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51313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412 220,00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449 500,00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465 110,00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1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в соответствии с заключенными соглашениями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51313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21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424 010,92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4 396 306,27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4 396 306,27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625" y="1285861"/>
          <a:ext cx="8286750" cy="428627"/>
        </p:xfrm>
        <a:graphic>
          <a:graphicData uri="http://schemas.openxmlformats.org/drawingml/2006/table">
            <a:tbl>
              <a:tblPr/>
              <a:tblGrid>
                <a:gridCol w="2762250"/>
                <a:gridCol w="2762250"/>
                <a:gridCol w="2762250"/>
              </a:tblGrid>
              <a:tr h="428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00034" y="2428868"/>
          <a:ext cx="254793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214678" y="2428868"/>
          <a:ext cx="264320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6072198" y="2428868"/>
          <a:ext cx="257176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1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Структура доходов бюджета</a:t>
            </a:r>
            <a:endParaRPr lang="ru-RU" sz="4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79512" y="1124744"/>
          <a:ext cx="882164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Структура поступлений в бюджет по видам доходов </a:t>
            </a:r>
            <a:endParaRPr lang="ru-RU" sz="32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in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286124"/>
            <a:ext cx="4572032" cy="34290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Расходы местного бюджета – </a:t>
            </a:r>
            <a:r>
              <a:rPr lang="ru-RU" sz="1800" dirty="0" smtClean="0">
                <a:solidFill>
                  <a:schemeClr val="bg1"/>
                </a:solidFill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Расходы бюджета сельского поселения формируются по отдельным направлениям, необходимым для исполнения полномочий органов местного самоуправления сельского поселения в соответствии с Федеральным законом от 06.10.2003 № 131-ФЗ «Об общих принципах организации местного самоуправления в Российской Федерации».</a:t>
            </a: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Расходы бюджета сельского поселения классифицируются: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- по разделам и подразделам;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- по главным распорядителям средств местного бюджета.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Расходы местного бюджета</a:t>
            </a:r>
            <a:endParaRPr lang="ru-RU" sz="4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625" y="285750"/>
            <a:ext cx="8229600" cy="79692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537" name="TextBox 7"/>
          <p:cNvSpPr txBox="1">
            <a:spLocks noChangeArrowheads="1"/>
          </p:cNvSpPr>
          <p:nvPr/>
        </p:nvSpPr>
        <p:spPr bwMode="auto">
          <a:xfrm>
            <a:off x="5857875" y="1357313"/>
            <a:ext cx="214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тыс. руб. 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Структура расходов бюджета</a:t>
            </a:r>
            <a:endParaRPr lang="ru-RU" sz="4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67544" y="1772816"/>
          <a:ext cx="835824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81" name="Group 229"/>
          <p:cNvGraphicFramePr>
            <a:graphicFrameLocks noGrp="1"/>
          </p:cNvGraphicFramePr>
          <p:nvPr>
            <p:ph idx="1"/>
          </p:nvPr>
        </p:nvGraphicFramePr>
        <p:xfrm>
          <a:off x="428625" y="575334"/>
          <a:ext cx="8215340" cy="4588716"/>
        </p:xfrm>
        <a:graphic>
          <a:graphicData uri="http://schemas.openxmlformats.org/drawingml/2006/table">
            <a:tbl>
              <a:tblPr/>
              <a:tblGrid>
                <a:gridCol w="3640885"/>
                <a:gridCol w="1587069"/>
                <a:gridCol w="1493712"/>
                <a:gridCol w="1493674"/>
              </a:tblGrid>
              <a:tr h="43249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2027 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</a:tr>
              <a:tr h="488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</a:tr>
              <a:tr h="4044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Расходы, всего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35323,79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13626,72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11987,00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</a:tr>
              <a:tr h="4044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5441,00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4670,56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4670,56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44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412,22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449,50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465,11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</a:tr>
              <a:tr h="4044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безопасность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553,00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353,00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353,00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44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2799,96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1987,60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1987,60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</a:tr>
              <a:tr h="4044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14630,00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2183,56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2183,55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44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</a:tr>
              <a:tr h="4044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11379,61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3874,50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2219,18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Структура расходов по разделам и подразделам классификации расходов бюджета</a:t>
            </a:r>
            <a:endParaRPr lang="ru-RU" sz="32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Новогоркинского сельского поселения на реализацию муниципальных программ на 2025 год и плановый период 2026-2027 годы</a:t>
            </a:r>
          </a:p>
        </p:txBody>
      </p:sp>
      <p:graphicFrame>
        <p:nvGraphicFramePr>
          <p:cNvPr id="5" name="Group 229"/>
          <p:cNvGraphicFramePr>
            <a:graphicFrameLocks noGrp="1"/>
          </p:cNvGraphicFramePr>
          <p:nvPr>
            <p:ph idx="1"/>
          </p:nvPr>
        </p:nvGraphicFramePr>
        <p:xfrm>
          <a:off x="214282" y="1785926"/>
          <a:ext cx="8786873" cy="4214842"/>
        </p:xfrm>
        <a:graphic>
          <a:graphicData uri="http://schemas.openxmlformats.org/drawingml/2006/table">
            <a:tbl>
              <a:tblPr/>
              <a:tblGrid>
                <a:gridCol w="4887823"/>
                <a:gridCol w="1451081"/>
                <a:gridCol w="1298337"/>
                <a:gridCol w="1149632"/>
              </a:tblGrid>
              <a:tr h="2434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</a:tr>
              <a:tr h="6137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Новогоркинского сельского поселения «Управление и распоряжение муниципальным имуществом Новогоркинского сельского поселения на 2025-20267годы»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12 100,00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12 100,00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12 100,00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Новогоркинского сельского поселения «Совершенствование муниципального управления Новогоркинского сельского поселения на 2025-2027 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4 766 462,00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4 766 462,00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4 766 462,00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34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Новогоркинского сельского поселения «Обеспечение пожарной безопасности на территории Новогоркинского сельского поселения на 2025-2027 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253 000,00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53 000,00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53 000,00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</a:tr>
              <a:tr h="3124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Новогоркинского сельского поселения «Развитие культуры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Новогоркинском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сельском поселении 2025-2027 г.г.»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11 379 614,04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3 874 501,44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2 219 181,44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06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«Улучшение условий и охраны труда, проведение специальной оценки условий труда в Администрации Новогоркинского сельского поселения на 2025 год и плановый период 2026 и 2027 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</a:tr>
              <a:tr h="4105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«Энергосбережение и повышение энергетической эффективности администрации Новогоркинского сельского поселения на 2025-2027 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100 000,00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67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Новогоркинского сельского поселения «Развитие территории Новогоркинского сельского поселения на 2025-2027 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2 022 360,00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913 560,00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913 550,00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Новогоркинского сельского поселения «Управление и распоряжение муниципальным имуществом Новогоркинского сельского поселения на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2025-2027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571613"/>
          <a:ext cx="9144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0"/>
                <a:gridCol w="7429520"/>
              </a:tblGrid>
              <a:tr h="4114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Эффективное управление муниципальным</a:t>
                      </a:r>
                      <a:r>
                        <a:rPr lang="ru-RU" sz="1200" baseline="0" dirty="0" smtClean="0"/>
                        <a:t> имуществом.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Рациональное и эффективное использование муниципального имущества.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621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 </a:t>
                      </a:r>
                      <a:r>
                        <a:rPr lang="ru-RU" sz="1200" dirty="0" smtClean="0"/>
                        <a:t>–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12 100,00 </a:t>
                      </a:r>
                      <a:r>
                        <a:rPr lang="ru-RU" sz="1200" baseline="0" dirty="0" smtClean="0"/>
                        <a:t>руб.;</a:t>
                      </a:r>
                    </a:p>
                    <a:p>
                      <a:r>
                        <a:rPr lang="ru-RU" sz="1200" baseline="0" dirty="0" smtClean="0"/>
                        <a:t>2026 </a:t>
                      </a:r>
                      <a:r>
                        <a:rPr lang="ru-RU" sz="1200" baseline="0" dirty="0" smtClean="0"/>
                        <a:t>– </a:t>
                      </a:r>
                      <a:r>
                        <a:rPr lang="ru-RU" sz="1200" baseline="0" dirty="0" smtClean="0"/>
                        <a:t>12 100,00 </a:t>
                      </a:r>
                      <a:r>
                        <a:rPr lang="ru-RU" sz="1200" baseline="0" dirty="0" smtClean="0"/>
                        <a:t>руб.;</a:t>
                      </a:r>
                    </a:p>
                    <a:p>
                      <a:r>
                        <a:rPr lang="ru-RU" sz="1200" baseline="0" dirty="0" smtClean="0"/>
                        <a:t>2027–  12 100,00 </a:t>
                      </a:r>
                      <a:r>
                        <a:rPr lang="ru-RU" sz="1200" baseline="0" dirty="0" smtClean="0"/>
                        <a:t>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571876"/>
          <a:ext cx="9143999" cy="289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24"/>
                <a:gridCol w="2657231"/>
                <a:gridCol w="625230"/>
                <a:gridCol w="859692"/>
                <a:gridCol w="781538"/>
                <a:gridCol w="625230"/>
                <a:gridCol w="3126154"/>
              </a:tblGrid>
              <a:tr h="28575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 </a:t>
                      </a:r>
                      <a:r>
                        <a:rPr lang="ru-RU" sz="1200" dirty="0" err="1" smtClean="0"/>
                        <a:t>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Значение показателей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Ожидаемый результат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2027г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86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Оформление права собственности на земельные участки из невостребованных долей земель сельскохозяйственного назначения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Осуществление регистрации права муниципальной</a:t>
                      </a:r>
                      <a:r>
                        <a:rPr lang="ru-RU" sz="1200" baseline="0" dirty="0" smtClean="0"/>
                        <a:t> собственности на объекты недвижимого имущества (земельные участки)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01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Оплата взносов за капитальный ремонт нежилых помещений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Снижение уровня износа жилищного фонда, в результате реализации программы проведения капитального ремонта</a:t>
                      </a:r>
                      <a:r>
                        <a:rPr lang="ru-RU" sz="1200" baseline="0" dirty="0" smtClean="0"/>
                        <a:t> в соответствии с ЖК РФ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6801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Подготовка Схемы границ земельного участка для спортивно-игровой площадки и Эскизного плана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</a:t>
                      </a:r>
                      <a:r>
                        <a:rPr lang="ru-RU" sz="1200" baseline="0" dirty="0" smtClean="0"/>
                        <a:t> благоустроенных дворовых территорий Новогоркинского сельского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rot="10800000" flipV="1">
            <a:off x="0" y="26215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1714488"/>
            <a:ext cx="8229600" cy="3286148"/>
          </a:xfrm>
        </p:spPr>
        <p:txBody>
          <a:bodyPr/>
          <a:lstStyle/>
          <a:p>
            <a:pPr marL="0" indent="360363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Администрация Новогоркинского сельского поселения Лежневского муниципального района Ивановской области представляет вашему вниманию Решение Совета Новогоркинского сельского поселения «О бюджете Новогоркинского сельского поселения на 202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 smtClean="0">
                <a:solidFill>
                  <a:schemeClr val="bg1"/>
                </a:solidFill>
              </a:rPr>
              <a:t> год и плановый период 20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 smtClean="0">
                <a:solidFill>
                  <a:schemeClr val="bg1"/>
                </a:solidFill>
              </a:rPr>
              <a:t> и 202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dirty="0" smtClean="0">
                <a:solidFill>
                  <a:schemeClr val="bg1"/>
                </a:solidFill>
              </a:rPr>
              <a:t> годов».</a:t>
            </a:r>
          </a:p>
          <a:p>
            <a:pPr marL="0" indent="360363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0" indent="360363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Мы постарались доступно отразить основные параметры бюджета Новогоркинского сельского поселения на 202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 smtClean="0">
                <a:solidFill>
                  <a:schemeClr val="bg1"/>
                </a:solidFill>
              </a:rPr>
              <a:t> год и плановый период 202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 smtClean="0">
                <a:solidFill>
                  <a:schemeClr val="bg1"/>
                </a:solidFill>
              </a:rPr>
              <a:t> и 202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dirty="0" smtClean="0">
                <a:solidFill>
                  <a:schemeClr val="bg1"/>
                </a:solidFill>
              </a:rPr>
              <a:t> годов.</a:t>
            </a:r>
          </a:p>
          <a:p>
            <a:pPr marL="0" indent="360363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0" indent="360363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Надеемся, что представленная информация  будет интересна, понятна и полезна всем категориям населения, так как бюджет сельского поселения затрагивает интересы каждого жителя поселения.</a:t>
            </a:r>
          </a:p>
          <a:p>
            <a:pPr marL="0" indent="360363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  <a:defRPr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360363" eaLnBrk="1" hangingPunct="1">
              <a:lnSpc>
                <a:spcPct val="80000"/>
              </a:lnSpc>
            </a:pPr>
            <a:endParaRPr lang="ru-RU" sz="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8715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Уважаемые жители </a:t>
            </a:r>
          </a:p>
          <a:p>
            <a:pPr algn="ctr"/>
            <a:r>
              <a:rPr lang="ru-RU" sz="3600" b="1" cap="none" spc="0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Новогоркинского</a:t>
            </a:r>
            <a:r>
              <a:rPr lang="ru-RU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сельского поселения</a:t>
            </a:r>
            <a:endParaRPr lang="ru-RU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Новогоркинского сельского поселения «Совершенствование муниципального управления Новогоркинского сельского поселения на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2025-2027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178970"/>
          <a:ext cx="8072494" cy="352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74"/>
                <a:gridCol w="6558920"/>
              </a:tblGrid>
              <a:tr h="27990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Совершенствование</a:t>
                      </a:r>
                      <a:r>
                        <a:rPr lang="ru-RU" sz="1200" baseline="0" dirty="0" smtClean="0"/>
                        <a:t> системы муниципальной службы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Обеспечение деятельности администрации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поселения, повышение их эффективности и результативности.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Материально-техническое, транспортное, информационно-техническое и правовое обеспечение деятельности органов местного самоуправления сельского поселения.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Организация и проведение выборов в органы местного самоуправления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 при строгом соответствии всей выборной компании действующему законодательству.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Обеспечение оперативного финансирования непредвиденных расходов местного бюджета, в том числе связанных с ликвидацией последствий стихийных бедствий и других чрезвычайных ситуаций.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Пенсионное обеспечение и выплата пенсий за выслугу лет муниципальным служащим.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Организация проведения иных мероприятий в области муниципального управления.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6864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–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4 </a:t>
                      </a:r>
                      <a:r>
                        <a:rPr lang="ru-RU" sz="1200" baseline="0" dirty="0" smtClean="0"/>
                        <a:t>766 462,00 руб</a:t>
                      </a:r>
                      <a:r>
                        <a:rPr lang="ru-RU" sz="1200" baseline="0" dirty="0" smtClean="0"/>
                        <a:t>.;</a:t>
                      </a:r>
                    </a:p>
                    <a:p>
                      <a:r>
                        <a:rPr lang="ru-RU" sz="1200" baseline="0" dirty="0" smtClean="0"/>
                        <a:t>2026 </a:t>
                      </a:r>
                      <a:r>
                        <a:rPr lang="ru-RU" sz="1200" baseline="0" dirty="0" smtClean="0"/>
                        <a:t>– 4 </a:t>
                      </a:r>
                      <a:r>
                        <a:rPr lang="ru-RU" sz="1200" baseline="0" dirty="0" smtClean="0"/>
                        <a:t>766 462,00 </a:t>
                      </a:r>
                      <a:r>
                        <a:rPr lang="ru-RU" sz="1200" baseline="0" dirty="0" smtClean="0"/>
                        <a:t>руб.;</a:t>
                      </a:r>
                    </a:p>
                    <a:p>
                      <a:r>
                        <a:rPr lang="ru-RU" sz="1200" baseline="0" dirty="0" smtClean="0"/>
                        <a:t>2027 </a:t>
                      </a:r>
                      <a:r>
                        <a:rPr lang="ru-RU" sz="1200" baseline="0" dirty="0" smtClean="0"/>
                        <a:t>– 4 </a:t>
                      </a:r>
                      <a:r>
                        <a:rPr lang="ru-RU" sz="1200" baseline="0" dirty="0" smtClean="0"/>
                        <a:t>766 462,00 </a:t>
                      </a:r>
                      <a:r>
                        <a:rPr lang="ru-RU" sz="1200" baseline="0" dirty="0" smtClean="0"/>
                        <a:t>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0" y="2507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57231"/>
          <a:ext cx="9144000" cy="592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  <a:gridCol w="838200"/>
                <a:gridCol w="838200"/>
                <a:gridCol w="838200"/>
              </a:tblGrid>
              <a:tr h="26772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Значение показателя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77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обращений граждан в администрацию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поселения, рассмотренных с нарушением сроков, установленных действующим законодательством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Соответствии муниципальных правовых актов действующему</a:t>
                      </a:r>
                      <a:r>
                        <a:rPr lang="ru-RU" sz="1200" baseline="0" dirty="0" smtClean="0"/>
                        <a:t> законодательству по результатам проверки контрольно-надзорных органов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муниципальных</a:t>
                      </a:r>
                      <a:r>
                        <a:rPr lang="ru-RU" sz="1200" baseline="0" dirty="0" smtClean="0"/>
                        <a:t> служащих, соответствующих замещаемой должности по результатам аттестации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муниципальных услуг, информацию по порядку предоставления которых можно получить в информационно-телекоммуникационной сети «Интернет»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0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Использование лицензионного программного обеспечения на рабочих местах администрации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электронного документооборота с применением электронной цифровой подписи в общем документообороте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</a:t>
                      </a:r>
                      <a:r>
                        <a:rPr lang="ru-RU" sz="1200" dirty="0" smtClean="0"/>
                        <a:t>98%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</a:t>
                      </a:r>
                      <a:r>
                        <a:rPr lang="ru-RU" sz="1200" dirty="0" smtClean="0"/>
                        <a:t>99%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</a:t>
                      </a:r>
                      <a:r>
                        <a:rPr lang="ru-RU" sz="1200" dirty="0" smtClean="0"/>
                        <a:t>99%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жалоб на качество и своевременность исполнение функций по обеспечению деятельности органов местного</a:t>
                      </a:r>
                      <a:r>
                        <a:rPr lang="ru-RU" sz="1200" baseline="0" dirty="0" smtClean="0"/>
                        <a:t> самоуправления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более 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более 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более</a:t>
                      </a:r>
                      <a:r>
                        <a:rPr lang="ru-RU" sz="1200" baseline="0" dirty="0" smtClean="0"/>
                        <a:t> 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677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исполненных заявок к общему количеству заявок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отчетности, предоставленной посредством программного обеспечения к общему количеству предоставляемой отчетности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761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</a:t>
                      </a:r>
                      <a:r>
                        <a:rPr lang="ru-RU" sz="1200" baseline="0" dirty="0" smtClean="0"/>
                        <a:t> случаев нарушения установленных сроков выделения средств из резервного фонда ОМСУ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нормативных правовых актов, размещенных в сети Интернет, к общему числу нормативных правовых актов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замечаний при</a:t>
                      </a:r>
                      <a:r>
                        <a:rPr lang="ru-RU" sz="1200" baseline="0" dirty="0" smtClean="0"/>
                        <a:t> проведении проверок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более 1 в год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более 1 в год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более 1 в год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5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Просроченная кредиторская задолженность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Новогоркинского сельского поселения «Обеспечение пожарной безопасности на территории Новогоркинского сельского поселения на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2025-2027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643051"/>
          <a:ext cx="8072494" cy="110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74"/>
                <a:gridCol w="6558920"/>
              </a:tblGrid>
              <a:tr h="4222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Создание и обеспечение необходимых условий для повышения пожарной безопасности населенных пунктов.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 </a:t>
                      </a:r>
                      <a:r>
                        <a:rPr lang="ru-RU" sz="1200" dirty="0" smtClean="0"/>
                        <a:t>–</a:t>
                      </a:r>
                      <a:r>
                        <a:rPr lang="ru-RU" sz="1200" baseline="0" dirty="0" smtClean="0"/>
                        <a:t> 253,0 тыс. руб.;</a:t>
                      </a:r>
                    </a:p>
                    <a:p>
                      <a:r>
                        <a:rPr lang="ru-RU" sz="1200" baseline="0" dirty="0" smtClean="0"/>
                        <a:t>2026 </a:t>
                      </a:r>
                      <a:r>
                        <a:rPr lang="ru-RU" sz="1200" baseline="0" dirty="0" smtClean="0"/>
                        <a:t>–   53,0 тыс. руб.;</a:t>
                      </a:r>
                    </a:p>
                    <a:p>
                      <a:r>
                        <a:rPr lang="ru-RU" sz="1200" baseline="0" dirty="0" smtClean="0"/>
                        <a:t>2027 </a:t>
                      </a:r>
                      <a:r>
                        <a:rPr lang="ru-RU" sz="1200" baseline="0" dirty="0" smtClean="0"/>
                        <a:t>–   53,0 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0003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3786191"/>
          <a:ext cx="8143932" cy="22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94"/>
                <a:gridCol w="3596022"/>
                <a:gridCol w="846122"/>
                <a:gridCol w="1163419"/>
                <a:gridCol w="1057653"/>
                <a:gridCol w="846122"/>
              </a:tblGrid>
              <a:tr h="446346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 </a:t>
                      </a:r>
                      <a:r>
                        <a:rPr lang="ru-RU" sz="1200" dirty="0" err="1" smtClean="0"/>
                        <a:t>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Значение показателей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61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2027г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6665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пожаров и загораний на территории сельского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8569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снижения количества зарегистрированных пожаров и загораний к уровню прошлого года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Новогоркинского сельского поселения «Развитие культуры в </a:t>
            </a:r>
            <a:r>
              <a:rPr lang="ru-RU" sz="28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Новогоркинском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сельском поселении 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-202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г.г.»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314579"/>
          <a:ext cx="80724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74"/>
                <a:gridCol w="6558920"/>
              </a:tblGrid>
              <a:tr h="11144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Сохранение и развитие накопленного культурного потенциала в </a:t>
                      </a:r>
                      <a:r>
                        <a:rPr lang="ru-RU" sz="1200" baseline="0" dirty="0" err="1" smtClean="0"/>
                        <a:t>Новогоркинском</a:t>
                      </a:r>
                      <a:r>
                        <a:rPr lang="ru-RU" sz="1200" baseline="0" dirty="0" smtClean="0"/>
                        <a:t> сельском поселении.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Модернизация и укрепление материально-технической базы учреждения культуры, находящегося в ведении администрации Новогоркинского сельского поселения и создания условий для расширения доступности услуг культуры в </a:t>
                      </a:r>
                      <a:r>
                        <a:rPr lang="ru-RU" sz="1200" baseline="0" dirty="0" err="1" smtClean="0"/>
                        <a:t>Новогоркинском</a:t>
                      </a:r>
                      <a:r>
                        <a:rPr lang="ru-RU" sz="1200" baseline="0" dirty="0" smtClean="0"/>
                        <a:t> сельском поселении.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Поддержка добровольческих (волонтерских), некоммерческих организаций в целях стимулирования их работ.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6000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11 379 614,04 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.;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3 874 501,44 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.;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aseline="0" dirty="0" smtClean="0"/>
                        <a:t>– </a:t>
                      </a:r>
                      <a:r>
                        <a:rPr lang="ru-RU" sz="1200" baseline="0" dirty="0" smtClean="0"/>
                        <a:t>  2 219 181,44 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142984"/>
          <a:ext cx="8143932" cy="545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5"/>
                <a:gridCol w="4857784"/>
                <a:gridCol w="785818"/>
                <a:gridCol w="642942"/>
                <a:gridCol w="642942"/>
                <a:gridCol w="714381"/>
              </a:tblGrid>
              <a:tr h="267767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 </a:t>
                      </a:r>
                      <a:r>
                        <a:rPr lang="ru-RU" sz="1200" dirty="0" err="1" smtClean="0"/>
                        <a:t>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Значение показателей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77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446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численности участников платных и бесплатных</a:t>
                      </a:r>
                      <a:r>
                        <a:rPr lang="ru-RU" sz="1200" baseline="0" dirty="0" smtClean="0"/>
                        <a:t> культурно - </a:t>
                      </a:r>
                      <a:r>
                        <a:rPr lang="ru-RU" sz="1200" baseline="0" dirty="0" err="1" smtClean="0"/>
                        <a:t>досуговых</a:t>
                      </a:r>
                      <a:r>
                        <a:rPr lang="ru-RU" sz="1200" baseline="0" dirty="0" smtClean="0"/>
                        <a:t> мероприятий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Кол. чел..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17110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18821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59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культурно – </a:t>
                      </a:r>
                      <a:r>
                        <a:rPr lang="ru-RU" sz="1200" dirty="0" err="1" smtClean="0"/>
                        <a:t>досуговых</a:t>
                      </a:r>
                      <a:r>
                        <a:rPr lang="ru-RU" sz="1200" dirty="0" smtClean="0"/>
                        <a:t> мероприятий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детей, привлекаемых к участию в творческих мероприятиях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59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клубных формирований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уровня удовлетворенности граждан РФ, проживающих</a:t>
                      </a:r>
                      <a:r>
                        <a:rPr lang="ru-RU" sz="1200" baseline="0" dirty="0" smtClean="0"/>
                        <a:t> на территории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 качеством предоставления услуг в сфере культуры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59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зарегистрированных пользователей библиотеки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Кол. чел.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выдачи документов библиотекой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13582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59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</a:t>
                      </a:r>
                      <a:r>
                        <a:rPr lang="ru-RU" sz="1200" baseline="0" dirty="0" smtClean="0"/>
                        <a:t> количества посещений библиотеки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Кол. чел.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16425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18239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20062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спортивно-массовых</a:t>
                      </a:r>
                      <a:r>
                        <a:rPr lang="ru-RU" sz="1200" baseline="0" dirty="0" smtClean="0"/>
                        <a:t> мероприятий, проводимых среди различных групп населения от общего количества культурно – </a:t>
                      </a:r>
                      <a:r>
                        <a:rPr lang="ru-RU" sz="1200" baseline="0" dirty="0" err="1" smtClean="0"/>
                        <a:t>досуговых</a:t>
                      </a:r>
                      <a:r>
                        <a:rPr lang="ru-RU" sz="1200" baseline="0" dirty="0" smtClean="0"/>
                        <a:t> мероприятий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446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численности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населения, систематически, участвующих в спортивных мероприятиях</a:t>
                      </a:r>
                      <a:r>
                        <a:rPr lang="ru-RU" sz="1200" baseline="0" dirty="0" smtClean="0"/>
                        <a:t> общей численности населения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Устройство щебеночного основания и асфальтного покрытия хоккейной площадки в с. Новые Горки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«Улучшение условий и охраны труда, проведение специальной оценки условий труда в Администрации Новогоркинского сельского поселения на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 и плановый период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и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643050"/>
          <a:ext cx="8072494" cy="129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74"/>
                <a:gridCol w="6558920"/>
              </a:tblGrid>
              <a:tr h="6429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Обеспечение конституционного права граждан на труд в условиях, отвечающих требованиям безопасности, сохранения жизни и здоровья в процессе их трудовой деятельности.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6500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smtClean="0"/>
                        <a:t>–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/>
                        <a:t>тыс. руб.;</a:t>
                      </a:r>
                    </a:p>
                    <a:p>
                      <a:r>
                        <a:rPr lang="ru-RU" sz="1200" baseline="0" dirty="0" smtClean="0"/>
                        <a:t>202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– 0,0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baseline="0" dirty="0" smtClean="0"/>
                        <a:t> тыс. руб.;</a:t>
                      </a:r>
                    </a:p>
                    <a:p>
                      <a:r>
                        <a:rPr lang="ru-RU" sz="1200" baseline="0" dirty="0" smtClean="0"/>
                        <a:t>202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– 0,0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baseline="0" dirty="0" smtClean="0"/>
                        <a:t> 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92893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3357562"/>
          <a:ext cx="9143999" cy="336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23"/>
                <a:gridCol w="3328524"/>
                <a:gridCol w="495737"/>
                <a:gridCol w="495737"/>
                <a:gridCol w="566557"/>
                <a:gridCol w="566557"/>
                <a:gridCol w="566557"/>
                <a:gridCol w="566557"/>
                <a:gridCol w="495737"/>
                <a:gridCol w="495737"/>
                <a:gridCol w="495736"/>
                <a:gridCol w="645640"/>
              </a:tblGrid>
              <a:tr h="29273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целевого индикатора</a:t>
                      </a:r>
                      <a:r>
                        <a:rPr lang="ru-RU" sz="1200" baseline="0" dirty="0" smtClean="0"/>
                        <a:t> (показателя)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 </a:t>
                      </a:r>
                      <a:r>
                        <a:rPr lang="ru-RU" sz="1200" dirty="0" err="1" smtClean="0"/>
                        <a:t>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9">
                  <a:txBody>
                    <a:bodyPr/>
                    <a:lstStyle/>
                    <a:p>
                      <a:r>
                        <a:rPr lang="ru-RU" sz="1200" dirty="0" smtClean="0"/>
                        <a:t>Годы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2685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4475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рабочих мест, требующих проведения специальной оценки условий труда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927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администрации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  <a:endParaRPr lang="ru-RU" sz="1200" kern="10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  <a:endParaRPr lang="ru-RU" sz="1200" kern="10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  <a:endParaRPr lang="ru-RU" sz="1200" kern="10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  <a:endParaRPr lang="ru-RU" sz="1200" kern="10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65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работников, подлежащих обучению</a:t>
                      </a:r>
                      <a:r>
                        <a:rPr lang="ru-RU" sz="1200" baseline="0" dirty="0" smtClean="0"/>
                        <a:t> по охране труда и проверке знаний требований охраны труда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927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администрации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  <a:endParaRPr lang="ru-RU" sz="1200" kern="10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Andale Sans UI"/>
                          <a:cs typeface="Times New Roman"/>
                        </a:rPr>
                        <a:t>2</a:t>
                      </a:r>
                      <a:endParaRPr lang="ru-RU" sz="1200" kern="10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  <a:endParaRPr lang="ru-RU" sz="1200" kern="10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Andale Sans UI"/>
                          <a:cs typeface="Times New Roman"/>
                        </a:rPr>
                        <a:t>2</a:t>
                      </a:r>
                      <a:endParaRPr lang="ru-RU" sz="1200" kern="10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  <a:endParaRPr lang="ru-RU" sz="1200" kern="10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56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работников, подлежащих проведению</a:t>
                      </a:r>
                      <a:r>
                        <a:rPr lang="ru-RU" sz="1200" baseline="0" dirty="0" smtClean="0"/>
                        <a:t> обязательных предварительных и периодических медицинских осмотров (обследований) и (или) диспансеризации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927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администрации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«Энергосбережение и повышение энергетической эффективности администрации Новогоркинского сельского поселения на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2025-2027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14422"/>
          <a:ext cx="9144000" cy="2088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38"/>
                <a:gridCol w="8072462"/>
              </a:tblGrid>
              <a:tr h="14481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Совершенствование нормативных и правовых условий для поддержки энергосбережения и повышения энергетической эффективности.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Широкая пропаганда энергосбережения.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Повышение эффективности использования энергетических ресурсов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Обеспечение рационального использования энергетических ресурсов </a:t>
                      </a:r>
                      <a:r>
                        <a:rPr lang="ru-RU" sz="1200" baseline="0" dirty="0" err="1" smtClean="0"/>
                        <a:t>з</a:t>
                      </a:r>
                      <a:r>
                        <a:rPr lang="en-US" sz="1200" baseline="0" dirty="0" smtClean="0"/>
                        <a:t>а</a:t>
                      </a:r>
                      <a:r>
                        <a:rPr lang="ru-RU" sz="1200" baseline="0" dirty="0" smtClean="0"/>
                        <a:t> счет реализации мероприятий по энергосбережению и повышению энергетической эффективности.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aseline="0" dirty="0" err="1" smtClean="0"/>
                        <a:t>Пр</a:t>
                      </a:r>
                      <a:r>
                        <a:rPr lang="ru-RU" sz="1200" baseline="0" dirty="0" err="1" smtClean="0"/>
                        <a:t>оизводить</a:t>
                      </a:r>
                      <a:r>
                        <a:rPr lang="ru-RU" sz="1200" baseline="0" dirty="0" smtClean="0"/>
                        <a:t> замену существующих деревянных оконных </a:t>
                      </a:r>
                      <a:r>
                        <a:rPr lang="en-US" sz="1200" baseline="0" dirty="0" smtClean="0"/>
                        <a:t>б</a:t>
                      </a:r>
                      <a:r>
                        <a:rPr lang="ru-RU" sz="1200" baseline="0" dirty="0" err="1" smtClean="0"/>
                        <a:t>локов</a:t>
                      </a:r>
                      <a:r>
                        <a:rPr lang="ru-RU" sz="1200" baseline="0" dirty="0" smtClean="0"/>
                        <a:t> на окна </a:t>
                      </a:r>
                      <a:r>
                        <a:rPr lang="ru-RU" sz="1200" baseline="0" dirty="0" err="1" smtClean="0"/>
                        <a:t>пвх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6235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100,0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руб.;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0,0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руб.;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 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0,0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4290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929067"/>
          <a:ext cx="914399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3"/>
                <a:gridCol w="3291852"/>
                <a:gridCol w="512066"/>
                <a:gridCol w="658370"/>
                <a:gridCol w="731523"/>
                <a:gridCol w="731523"/>
                <a:gridCol w="2779752"/>
              </a:tblGrid>
              <a:tr h="25945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 </a:t>
                      </a:r>
                      <a:r>
                        <a:rPr lang="ru-RU" sz="1200" dirty="0" err="1" smtClean="0"/>
                        <a:t>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Значение показателей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Ожидаемый результат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2594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4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Частичная замена существующих оконных блоков на оконные блоки ПВХ в здании администрации Новогоркинского сельского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безопасных комфортных условий, улучшение микроклимата помещений, увеличение уровня теплозащиты здания уменьшение потребления электроэнергии на освещение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4324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Пропаганда и методическая работа по вопросам энергосбережения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квалификации в сфере </a:t>
                      </a:r>
                      <a:r>
                        <a:rPr lang="ru-RU" sz="1200" dirty="0" err="1" smtClean="0"/>
                        <a:t>энергоресурсосбережения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«Развитие территории Новогоркинского сельского поселения на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000240"/>
          <a:ext cx="8429684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7358114"/>
              </a:tblGrid>
              <a:tr h="22952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Совершенствование системы комплексного благоустройства муниципального образования «</a:t>
                      </a:r>
                      <a:r>
                        <a:rPr lang="ru-RU" sz="1200" baseline="0" dirty="0" err="1" smtClean="0"/>
                        <a:t>Новогоркинское</a:t>
                      </a:r>
                      <a:r>
                        <a:rPr lang="ru-RU" sz="1200" baseline="0" dirty="0" smtClean="0"/>
                        <a:t> сельское поселение».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Повышение уровня внешнего благоустройства населенных пунктов территории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Совершенствование эстетического вида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поселения, создание гармоничной архитектурно-ландшафтной среды.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Активизация работ по благоустройству территории поселения в границах населенных пунктов, строительству и реконструкции систем наружного освещения улиц населенных пунктов.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Развитие и поддержка инициатив жителей населенных пунктов по благоустройству санитарной очистке придомовых территорий.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Повышение общего уровня благоустройства поселения.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776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2 022 360,00 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.;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913 560,00 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.;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913 550,00руб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785794"/>
          <a:ext cx="9143999" cy="510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30"/>
                <a:gridCol w="2420477"/>
                <a:gridCol w="900098"/>
                <a:gridCol w="714380"/>
                <a:gridCol w="642942"/>
                <a:gridCol w="642942"/>
                <a:gridCol w="642942"/>
                <a:gridCol w="2857488"/>
              </a:tblGrid>
              <a:tr h="259348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№ </a:t>
                      </a:r>
                      <a:r>
                        <a:rPr lang="ru-RU" sz="900" dirty="0" err="1" smtClean="0">
                          <a:latin typeface="+mn-lt"/>
                        </a:rPr>
                        <a:t>п</a:t>
                      </a:r>
                      <a:r>
                        <a:rPr lang="ru-RU" sz="900" dirty="0" smtClean="0">
                          <a:latin typeface="+mn-lt"/>
                        </a:rPr>
                        <a:t>/</a:t>
                      </a:r>
                      <a:r>
                        <a:rPr lang="ru-RU" sz="900" dirty="0" err="1" smtClean="0">
                          <a:latin typeface="+mn-lt"/>
                        </a:rPr>
                        <a:t>п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Наименование показателя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ед. </a:t>
                      </a:r>
                      <a:r>
                        <a:rPr lang="ru-RU" sz="900" dirty="0" err="1" smtClean="0">
                          <a:latin typeface="+mn-lt"/>
                        </a:rPr>
                        <a:t>изм</a:t>
                      </a:r>
                      <a:r>
                        <a:rPr lang="ru-RU" sz="900" dirty="0" smtClean="0">
                          <a:latin typeface="+mn-lt"/>
                        </a:rPr>
                        <a:t>.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Значение показателей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Ожидаемый результат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3121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2025г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867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Текущее содержание и техническое обслуживание сетей уличного освещения на территории поселения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%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Обеспечение надлежащего технического состояния объектов наружного уличного освещения для бесперебойного освещения</a:t>
                      </a:r>
                      <a:r>
                        <a:rPr lang="ru-RU" sz="900" baseline="0" dirty="0" smtClean="0">
                          <a:latin typeface="+mn-lt"/>
                        </a:rPr>
                        <a:t> территории поселения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43224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Выполнение прочих работ по благоустройству территории поселения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кв.м.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400000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400000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400000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Повышение общего уровня благоустройства</a:t>
                      </a:r>
                      <a:r>
                        <a:rPr lang="ru-RU" sz="900" baseline="0" dirty="0" smtClean="0">
                          <a:latin typeface="+mn-lt"/>
                        </a:rPr>
                        <a:t> территории поселения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296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3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работ, связанных с уничтожением борщевика на землях населенных пунктов, входящих в состав Новогоркинского сельского поселения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кв.м.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1200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1100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1000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Освобождение от борщевика территорий населенных пунктов, сокращение очагов распространения борщевика на территории поселения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453267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4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Ремонт и реконструкция</a:t>
                      </a:r>
                      <a:r>
                        <a:rPr lang="ru-RU" sz="900" baseline="0" dirty="0" smtClean="0">
                          <a:latin typeface="+mn-lt"/>
                        </a:rPr>
                        <a:t> памятников и обелисков участников ВОВ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шт.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Повышение общего уровня благоустройства</a:t>
                      </a:r>
                      <a:r>
                        <a:rPr lang="ru-RU" sz="900" baseline="0" dirty="0" smtClean="0">
                          <a:latin typeface="+mn-lt"/>
                        </a:rPr>
                        <a:t> территории поселения</a:t>
                      </a:r>
                      <a:endParaRPr lang="ru-RU" sz="9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247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5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Выполнение услуг по организации мероприятий, связанных с подготовкой к Новогодним праздникам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%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100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Повышение общего уровня благоустройства</a:t>
                      </a:r>
                      <a:r>
                        <a:rPr lang="ru-RU" sz="900" baseline="0" dirty="0" smtClean="0">
                          <a:latin typeface="+mn-lt"/>
                        </a:rPr>
                        <a:t> территории поселения</a:t>
                      </a:r>
                      <a:endParaRPr lang="ru-RU" sz="9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60514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6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Содержание зеленых насаждений мест общего пользования (удаление опасно растущих деревьев, создающих угрозу линиям электропередачи и жилым домам, опиловка сухих веток, удаление поросли)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шт.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35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35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latin typeface="+mn-lt"/>
                        </a:rPr>
                        <a:t>35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Повышение общего уровня благоустройства</a:t>
                      </a:r>
                      <a:r>
                        <a:rPr lang="ru-RU" sz="900" baseline="0" dirty="0" smtClean="0">
                          <a:latin typeface="+mn-lt"/>
                        </a:rPr>
                        <a:t> территории поселения</a:t>
                      </a:r>
                      <a:endParaRPr lang="ru-RU" sz="9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49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7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Содержание в надлежащем состоянии существующих детских площадок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00">
                          <a:latin typeface="+mn-lt"/>
                          <a:ea typeface="SimSun"/>
                          <a:cs typeface="Times New Roman"/>
                        </a:rPr>
                        <a:t>%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>
                          <a:latin typeface="+mn-lt"/>
                          <a:ea typeface="SimSun"/>
                          <a:cs typeface="Times New Roman"/>
                        </a:rPr>
                        <a:t>100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>
                          <a:latin typeface="+mn-lt"/>
                          <a:ea typeface="SimSun"/>
                          <a:cs typeface="Times New Roman"/>
                        </a:rPr>
                        <a:t>100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>
                          <a:latin typeface="+mn-lt"/>
                          <a:ea typeface="SimSun"/>
                          <a:cs typeface="Times New Roman"/>
                        </a:rPr>
                        <a:t>100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Проверка исправности и устойчивости оборудования, выявление износа элементов конструкции оборудования.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8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Проведение работ, связанных с  </a:t>
                      </a:r>
                      <a:r>
                        <a:rPr lang="ru-RU" sz="900" dirty="0" err="1">
                          <a:latin typeface="+mn-lt"/>
                          <a:ea typeface="Calibri"/>
                          <a:cs typeface="Times New Roman"/>
                        </a:rPr>
                        <a:t>акарицидной</a:t>
                      </a: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 (противоклещевой) обработкой  на территории Новогоркинского сельского поселения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latin typeface="+mn-lt"/>
                          <a:ea typeface="SimSun"/>
                          <a:cs typeface="Times New Roman"/>
                        </a:rPr>
                        <a:t>%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>
                          <a:latin typeface="+mn-lt"/>
                          <a:ea typeface="SimSun"/>
                          <a:cs typeface="Times New Roman"/>
                        </a:rPr>
                        <a:t>100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latin typeface="+mn-lt"/>
                          <a:ea typeface="SimSun"/>
                          <a:cs typeface="Times New Roman"/>
                        </a:rPr>
                        <a:t>100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latin typeface="+mn-lt"/>
                          <a:ea typeface="SimSun"/>
                          <a:cs typeface="Times New Roman"/>
                        </a:rPr>
                        <a:t>100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Борьба с вредными насекомыми,  предотвращение развития инфекционных заболеваний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in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7"/>
            <a:ext cx="8072494" cy="5636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180632" flipV="1">
            <a:off x="0" y="382323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Социально-значимые проекты, предусмотренные к финансированию из бюджета Новогоркинского сельского поселения на 202</a:t>
            </a:r>
            <a:r>
              <a:rPr lang="ru-RU" sz="3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год не планируются</a:t>
            </a:r>
            <a:endParaRPr lang="ru-RU" sz="3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40a26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929066"/>
            <a:ext cx="3929090" cy="2786082"/>
          </a:xfrm>
          <a:prstGeom prst="rect">
            <a:avLst/>
          </a:prstGeom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«Бюджет для граждан» представляет собой аналитический документ, разрабатываемый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bg1"/>
                </a:solidFill>
              </a:rPr>
              <a:t>Новогоркинского</a:t>
            </a:r>
            <a:r>
              <a:rPr lang="ru-RU" sz="1800" dirty="0" smtClean="0">
                <a:solidFill>
                  <a:schemeClr val="bg1"/>
                </a:solidFill>
              </a:rPr>
              <a:t> сельского поселения в формате, доступном для широкого круга  пользователей. В представленной информации отражены положения бюджета Новогоркинского сельского поселения на предстоящие три года: 2025, 2026 и 2027 годы.</a:t>
            </a:r>
          </a:p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</a:t>
            </a:r>
            <a:r>
              <a:rPr lang="ru-RU" sz="1800" dirty="0" err="1" smtClean="0">
                <a:solidFill>
                  <a:schemeClr val="bg1"/>
                </a:solidFill>
              </a:rPr>
              <a:t>Новогоркинского</a:t>
            </a:r>
            <a:r>
              <a:rPr lang="ru-RU" sz="1800" dirty="0" smtClean="0">
                <a:solidFill>
                  <a:schemeClr val="bg1"/>
                </a:solidFill>
              </a:rPr>
              <a:t> сельского поселения. </a:t>
            </a:r>
          </a:p>
          <a:p>
            <a:pPr marL="0" indent="360363" eaLnBrk="1" hangingPunct="1"/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71480"/>
            <a:ext cx="77153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Что такое бюджет для граждан</a:t>
            </a:r>
            <a:endParaRPr lang="ru-RU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долговых обязательствах Новогоркинского сельского поселения на 202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год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34"/>
                <a:gridCol w="428628"/>
                <a:gridCol w="3714776"/>
                <a:gridCol w="47146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Расчет верхнего предела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муниципального внутреннего долга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т.ч. по муниципальным гарантиям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 на 01.01.202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 на 01.01.202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Увеличение долга в 202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/>
                        <a:t> году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Увеличение долга в 202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т.ч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т.ч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кредиты банков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кредиты банков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предоставление гарантий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предоставление гарантий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долга в 202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dirty="0" smtClean="0"/>
                        <a:t>году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долга в 202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dirty="0" smtClean="0"/>
                        <a:t>году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т.ч.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т.ч.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кредиты банков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кредиты банков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 гарантий (гарантийный случай)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 гарантий  (гарантийный случай)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 на 01.01.202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 на 01.01.202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ovye-gorki-373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522931"/>
          </a:xfrm>
        </p:spPr>
        <p:txBody>
          <a:bodyPr/>
          <a:lstStyle/>
          <a:p>
            <a:pPr marL="0" indent="358775" algn="just" eaLnBrk="1" hangingPunct="1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Администрация </a:t>
            </a:r>
            <a:r>
              <a:rPr lang="ru-RU" sz="2000" dirty="0" err="1" smtClean="0">
                <a:solidFill>
                  <a:schemeClr val="bg1"/>
                </a:solidFill>
              </a:rPr>
              <a:t>Новогоркинского</a:t>
            </a:r>
            <a:r>
              <a:rPr lang="ru-RU" sz="2000" dirty="0" smtClean="0">
                <a:solidFill>
                  <a:schemeClr val="bg1"/>
                </a:solidFill>
              </a:rPr>
              <a:t> сельского поселения </a:t>
            </a:r>
            <a:r>
              <a:rPr lang="ru-RU" sz="2000" dirty="0" err="1" smtClean="0">
                <a:solidFill>
                  <a:schemeClr val="bg1"/>
                </a:solidFill>
              </a:rPr>
              <a:t>Лежневского</a:t>
            </a:r>
            <a:r>
              <a:rPr lang="ru-RU" sz="2000" dirty="0" smtClean="0">
                <a:solidFill>
                  <a:schemeClr val="bg1"/>
                </a:solidFill>
              </a:rPr>
              <a:t> муниципального района Ивановской области</a:t>
            </a:r>
          </a:p>
          <a:p>
            <a:pPr marL="0" indent="358775" algn="just" eaLnBrk="1" hangingPunct="1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Адрес: 155101, Ивановская область, </a:t>
            </a:r>
            <a:r>
              <a:rPr lang="ru-RU" sz="2000" dirty="0" err="1" smtClean="0">
                <a:solidFill>
                  <a:schemeClr val="bg1"/>
                </a:solidFill>
              </a:rPr>
              <a:t>Лежневский</a:t>
            </a:r>
            <a:r>
              <a:rPr lang="ru-RU" sz="2000" dirty="0" smtClean="0">
                <a:solidFill>
                  <a:schemeClr val="bg1"/>
                </a:solidFill>
              </a:rPr>
              <a:t> район, с. Новые Горки, ул. Советская, д.11</a:t>
            </a:r>
          </a:p>
          <a:p>
            <a:pPr marL="0" indent="358775" algn="just" eaLnBrk="1" hangingPunct="1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Телефон/факс: 8(49357)2-83-99</a:t>
            </a:r>
          </a:p>
          <a:p>
            <a:pPr marL="0" indent="358775" algn="just" eaLnBrk="1" hangingPunct="1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Официальный сайт: </a:t>
            </a:r>
            <a:r>
              <a:rPr lang="en-US" sz="2000" u="sng" dirty="0" smtClean="0">
                <a:solidFill>
                  <a:schemeClr val="accent5">
                    <a:lumMod val="50000"/>
                  </a:schemeClr>
                </a:solidFill>
              </a:rPr>
              <a:t>https://novogorkinskoe-r24.gosweb.gosuslugi.ru/</a:t>
            </a:r>
            <a:endParaRPr lang="ru-RU" sz="20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358775" algn="just" eaLnBrk="1" hangingPunct="1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Электронная почта администрации: </a:t>
            </a:r>
            <a:r>
              <a:rPr lang="en-US" sz="2000" dirty="0" smtClean="0">
                <a:solidFill>
                  <a:srgbClr val="FF0066"/>
                </a:solidFill>
                <a:hlinkClick r:id="rId3"/>
              </a:rPr>
              <a:t>possovet2010@mail.ru</a:t>
            </a:r>
            <a:endParaRPr lang="ru-RU" sz="2000" dirty="0" smtClean="0">
              <a:solidFill>
                <a:srgbClr val="FF0066"/>
              </a:solidFill>
            </a:endParaRPr>
          </a:p>
          <a:p>
            <a:pPr marL="0" indent="358775" algn="just" eaLnBrk="1" hangingPunct="1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358775" algn="just" eaLnBrk="1" hangingPunct="1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358775" algn="just" eaLnBrk="1" hangingPunct="1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358775" algn="just" eaLnBrk="1" hangingPunct="1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358775" algn="just" eaLnBrk="1" hangingPunct="1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358775" eaLnBrk="1" hangingPunct="1">
              <a:buNone/>
            </a:pPr>
            <a:r>
              <a:rPr lang="ru-RU" sz="1600" dirty="0" smtClean="0"/>
              <a:t>Режим работы:</a:t>
            </a:r>
          </a:p>
          <a:p>
            <a:pPr marL="0" indent="358775" eaLnBrk="1" hangingPunct="1">
              <a:buNone/>
            </a:pPr>
            <a:r>
              <a:rPr lang="ru-RU" sz="1600" dirty="0" smtClean="0"/>
              <a:t>Понедельник – пятница с 8.00 до 16.00</a:t>
            </a:r>
          </a:p>
          <a:p>
            <a:pPr marL="0" indent="358775" eaLnBrk="1" hangingPunct="1">
              <a:buNone/>
            </a:pPr>
            <a:r>
              <a:rPr lang="ru-RU" sz="1600" dirty="0" smtClean="0"/>
              <a:t>перерыв с 12.00 до 13.00</a:t>
            </a:r>
          </a:p>
          <a:p>
            <a:pPr marL="0" indent="358775" eaLnBrk="1" hangingPunct="1">
              <a:buNone/>
            </a:pPr>
            <a:r>
              <a:rPr lang="ru-RU" sz="1600" dirty="0" smtClean="0"/>
              <a:t>суббота, воскресенье – выходные дни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Контактная информация</a:t>
            </a:r>
            <a:endParaRPr lang="ru-RU" sz="4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3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9954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3"/>
            <a:ext cx="8715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Что такое бюджет</a:t>
            </a:r>
            <a:endParaRPr lang="ru-RU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357950" y="2214554"/>
            <a:ext cx="2286016" cy="157163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Расходы бюджета</a:t>
            </a:r>
            <a:r>
              <a:rPr lang="ru-RU" sz="1200" dirty="0" smtClean="0">
                <a:solidFill>
                  <a:schemeClr val="bg1"/>
                </a:solidFill>
              </a:rPr>
              <a:t> – выплачиваемые из бюджета денежные средства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857232"/>
            <a:ext cx="2428892" cy="157163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Доходы бюджета</a:t>
            </a:r>
            <a:r>
              <a:rPr lang="ru-RU" sz="1200" dirty="0" smtClean="0">
                <a:solidFill>
                  <a:schemeClr val="bg1"/>
                </a:solidFill>
              </a:rPr>
              <a:t> – поступающие в бюджет денежные средства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786182" y="3857604"/>
            <a:ext cx="5072098" cy="300039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cs typeface="Times New Roman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Превышение доходов над расходами образует </a:t>
            </a:r>
            <a:r>
              <a:rPr lang="ru-RU" altLang="ru-RU" sz="1400" dirty="0" err="1" smtClean="0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  <a:r>
              <a:rPr lang="ru-RU" altLang="ru-RU" sz="1400" dirty="0" smtClean="0">
                <a:solidFill>
                  <a:schemeClr val="bg1"/>
                </a:solidFill>
                <a:cs typeface="Times New Roman" pitchFamily="18" charset="0"/>
              </a:rPr>
              <a:t>. При </a:t>
            </a:r>
            <a:r>
              <a:rPr lang="ru-RU" altLang="ru-RU" sz="1400" dirty="0" err="1" smtClean="0">
                <a:solidFill>
                  <a:schemeClr val="bg1"/>
                </a:solidFill>
                <a:cs typeface="Times New Roman" pitchFamily="18" charset="0"/>
              </a:rPr>
              <a:t>профицитном</a:t>
            </a:r>
            <a:r>
              <a:rPr lang="ru-RU" altLang="ru-RU" sz="1400" dirty="0" smtClean="0">
                <a:solidFill>
                  <a:schemeClr val="bg1"/>
                </a:solidFill>
                <a:cs typeface="Times New Roman" pitchFamily="18" charset="0"/>
              </a:rPr>
              <a:t> бюджете снижается долг и (или) растут остатки. Сбалансированность бюджета по доходам и расходам – основополагающее  требование, предъявляемое к органам, составляющим и утверждающим бюджет.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0" y="3429000"/>
            <a:ext cx="3643338" cy="2857520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Бюджетный процесс </a:t>
            </a:r>
            <a:r>
              <a:rPr lang="ru-RU" sz="1200" b="1" dirty="0" smtClean="0">
                <a:solidFill>
                  <a:schemeClr val="bg1"/>
                </a:solidFill>
              </a:rPr>
              <a:t>– </a:t>
            </a:r>
            <a:r>
              <a:rPr lang="ru-RU" sz="1200" dirty="0" smtClean="0">
                <a:solidFill>
                  <a:schemeClr val="bg1"/>
                </a:solidFill>
              </a:rPr>
              <a:t>деятельность государственных органов власти,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r>
              <a:rPr lang="ru-RU" sz="1200" baseline="30000" dirty="0" smtClean="0">
                <a:solidFill>
                  <a:schemeClr val="bg1"/>
                </a:solidFill>
                <a:hlinkClick r:id="rId3"/>
              </a:rPr>
              <a:t>[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214678" y="1214422"/>
            <a:ext cx="3143272" cy="1928826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Бюджет</a:t>
            </a:r>
            <a:r>
              <a:rPr lang="ru-RU" sz="1400" dirty="0" smtClean="0">
                <a:solidFill>
                  <a:schemeClr val="bg1"/>
                </a:solidFill>
              </a:rPr>
              <a:t> – </a:t>
            </a:r>
            <a:r>
              <a:rPr lang="ru-RU" sz="1200" dirty="0" smtClean="0">
                <a:solidFill>
                  <a:schemeClr val="bg1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45193529_esonom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3929066"/>
            <a:ext cx="3857622" cy="27146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Прогноз социально – экономического развития </a:t>
            </a:r>
            <a:r>
              <a:rPr lang="ru-RU" sz="28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Новогоркинского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сельского поселения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071678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+mn-lt"/>
              </a:rPr>
              <a:t>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+mn-lt"/>
              </a:rPr>
              <a:t>    Прогноз социально-экономического развития – это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3929066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+mn-lt"/>
              </a:rPr>
              <a:t>    Прогноз разрабатывается по вариантам, отражающим изменения внешних и внутренних условий, постановку среднесрочных и долгосрочных целей и ориентиров развития поселения, основных направлений их достижения.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Основные показатели прогноза социально - экономического развития Новогоркинского сельского поселения на 2025 год и на период до 2027 года</a:t>
            </a:r>
            <a:endParaRPr lang="ru-RU" sz="20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836712"/>
          <a:ext cx="8928992" cy="5583536"/>
        </p:xfrm>
        <a:graphic>
          <a:graphicData uri="http://schemas.openxmlformats.org/drawingml/2006/table">
            <a:tbl>
              <a:tblPr/>
              <a:tblGrid>
                <a:gridCol w="4176464"/>
                <a:gridCol w="1008112"/>
                <a:gridCol w="576064"/>
                <a:gridCol w="648072"/>
                <a:gridCol w="648072"/>
                <a:gridCol w="648072"/>
                <a:gridCol w="648072"/>
                <a:gridCol w="576064"/>
              </a:tblGrid>
              <a:tr h="14401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9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1.1. Промышленность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409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Объем отгруженных товаров собственного производства, выполненных работ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и услуг собственными силами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47982,00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6000,00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3000,000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3000,00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3000,00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Количество организаций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96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Ткани хлопчатобумажные готовые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тыс. п. м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2599,00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3000,00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2500,00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2500,00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2500,00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6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1.2. Сельское хозяйство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596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Объем продукции сельского хозяйства в хозяйствах всех категорий 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Количество хозяйств всех категорий, занимающихся производством сельскохозяйственной продукции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           в том числе:</a:t>
                      </a:r>
                    </a:p>
                  </a:txBody>
                  <a:tcPr marL="147088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Сельскохозяйственные организации</a:t>
                      </a:r>
                    </a:p>
                  </a:txBody>
                  <a:tcPr marL="147088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912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Крестьянские (фермерские) хозяйства</a:t>
                      </a:r>
                    </a:p>
                  </a:txBody>
                  <a:tcPr marL="147088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Хозяйства населения</a:t>
                      </a:r>
                    </a:p>
                  </a:txBody>
                  <a:tcPr marL="147088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59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Производство важнейших видов сельскохозяйственной продукции в натуральном выражении в хозяйствах всех категорий: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 зерно (в весе после доработки)</a:t>
                      </a:r>
                    </a:p>
                  </a:txBody>
                  <a:tcPr marL="73544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тонн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3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 картофель</a:t>
                      </a:r>
                    </a:p>
                  </a:txBody>
                  <a:tcPr marL="73544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тонн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6,80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 овощи </a:t>
                      </a:r>
                    </a:p>
                  </a:txBody>
                  <a:tcPr marL="73544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тонн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3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 скот и птица (в живом весе)</a:t>
                      </a:r>
                    </a:p>
                  </a:txBody>
                  <a:tcPr marL="73544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тонн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 молоко</a:t>
                      </a:r>
                    </a:p>
                  </a:txBody>
                  <a:tcPr marL="73544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тонн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207,00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205,00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205,00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205,00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205,00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3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яйца</a:t>
                      </a:r>
                    </a:p>
                  </a:txBody>
                  <a:tcPr marL="73544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тыс. штук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8,30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8,20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8,60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8,60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8,60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8,60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214291"/>
          <a:ext cx="8858313" cy="6326730"/>
        </p:xfrm>
        <a:graphic>
          <a:graphicData uri="http://schemas.openxmlformats.org/drawingml/2006/table">
            <a:tbl>
              <a:tblPr/>
              <a:tblGrid>
                <a:gridCol w="3306273"/>
                <a:gridCol w="1105063"/>
                <a:gridCol w="757502"/>
                <a:gridCol w="748589"/>
                <a:gridCol w="748589"/>
                <a:gridCol w="748589"/>
                <a:gridCol w="721854"/>
                <a:gridCol w="721854"/>
              </a:tblGrid>
              <a:tr h="1906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196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1.3. Рынок товаров и услуг 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740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147088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89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1.4. Финансы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Прибыль прибыльных организаций (5-ПМ)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тыс. руб.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198,00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236,00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268,00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268,00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268,00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268,00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556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83,9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88,1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тыс. руб.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16617,22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20522,60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24481,80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30280,40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13989,80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12470,60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89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в том числе: </a:t>
                      </a:r>
                    </a:p>
                  </a:txBody>
                  <a:tcPr marL="147088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тыс. руб.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147088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тыс. руб.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1803,86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1387,60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1427,70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1523,60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1 523,60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1 523,60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73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тыс. руб.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14813,36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19135,00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23054,10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28756,80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12466,2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10947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тыс. руб.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16340,93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20693,3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24889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30280,4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13989,8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12470,6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73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тыс. руб.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276,29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-170,70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-407,20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1.5. Инвестиции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73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1.6. Малое и среднее предпринимательство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740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6" y="214297"/>
          <a:ext cx="8858309" cy="6438885"/>
        </p:xfrm>
        <a:graphic>
          <a:graphicData uri="http://schemas.openxmlformats.org/drawingml/2006/table">
            <a:tbl>
              <a:tblPr/>
              <a:tblGrid>
                <a:gridCol w="3306271"/>
                <a:gridCol w="1105061"/>
                <a:gridCol w="757502"/>
                <a:gridCol w="748589"/>
                <a:gridCol w="748589"/>
                <a:gridCol w="748589"/>
                <a:gridCol w="721854"/>
                <a:gridCol w="721854"/>
              </a:tblGrid>
              <a:tr h="1585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1.7. Демография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50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Численность постоянного населения</a:t>
                      </a:r>
                      <a:b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(на начало года) 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Число умерших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1.8. Труд и занятость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253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Фонд начисленной заработной платы всех работников(форма 5-НДФЛ)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тыс. руб.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50087,91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56864,80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56864,80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56864,80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56864,80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56864,80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15123,16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17486,10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17486,10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17486,10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17486,10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17486,10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384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115,6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1.9. Развитие социальной сферы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835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ФАП</a:t>
                      </a:r>
                    </a:p>
                  </a:txBody>
                  <a:tcPr marL="51313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Дома культуры</a:t>
                      </a:r>
                    </a:p>
                  </a:txBody>
                  <a:tcPr marL="51313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Музей</a:t>
                      </a:r>
                    </a:p>
                  </a:txBody>
                  <a:tcPr marL="51313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Библиотеки</a:t>
                      </a:r>
                    </a:p>
                  </a:txBody>
                  <a:tcPr marL="51313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Детский сад</a:t>
                      </a:r>
                    </a:p>
                  </a:txBody>
                  <a:tcPr marL="51313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Школа исскуств</a:t>
                      </a:r>
                    </a:p>
                  </a:txBody>
                  <a:tcPr marL="51313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Дом временного прибывания</a:t>
                      </a:r>
                    </a:p>
                  </a:txBody>
                  <a:tcPr marL="51313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3F9"/>
                    </a:solidFill>
                  </a:tcPr>
                </a:tc>
              </a:tr>
              <a:tr h="15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Средняя школа</a:t>
                      </a:r>
                    </a:p>
                  </a:txBody>
                  <a:tcPr marL="51313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4276" marR="4276" marT="4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4" name="Group 32"/>
          <p:cNvGraphicFramePr>
            <a:graphicFrameLocks noGrp="1"/>
          </p:cNvGraphicFramePr>
          <p:nvPr>
            <p:ph idx="1"/>
          </p:nvPr>
        </p:nvGraphicFramePr>
        <p:xfrm>
          <a:off x="571500" y="2071688"/>
          <a:ext cx="8143875" cy="2355852"/>
        </p:xfrm>
        <a:graphic>
          <a:graphicData uri="http://schemas.openxmlformats.org/drawingml/2006/table">
            <a:tbl>
              <a:tblPr/>
              <a:tblGrid>
                <a:gridCol w="2233613"/>
                <a:gridCol w="1838325"/>
                <a:gridCol w="2036762"/>
                <a:gridCol w="2035175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20F4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35142,59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13851,88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12362,04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35323,80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13851,88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12362,04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181,21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F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29438" y="1571625"/>
            <a:ext cx="17859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Соотношение доходов и расходов бюджета поселения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3469</TotalTime>
  <Words>3829</Words>
  <Application>Microsoft Office PowerPoint</Application>
  <PresentationFormat>Экран (4:3)</PresentationFormat>
  <Paragraphs>1187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БЮДЖЕТ ДЛЯ  ГРАЖДАН</vt:lpstr>
      <vt:lpstr>Слайд 2</vt:lpstr>
      <vt:lpstr>Слайд 3</vt:lpstr>
      <vt:lpstr>Слайд 4</vt:lpstr>
      <vt:lpstr>Слайд 5</vt:lpstr>
      <vt:lpstr>Основные показатели прогноза социально - экономического развития Новогоркинского сельского поселения на 2025 год и на период до 2027 года</vt:lpstr>
      <vt:lpstr>Слайд 7</vt:lpstr>
      <vt:lpstr>Слайд 8</vt:lpstr>
      <vt:lpstr>Слайд 9</vt:lpstr>
      <vt:lpstr>Слайд 10</vt:lpstr>
      <vt:lpstr>Планируемые доходы бюджета Новогоркинского сельского поселения в 2025-2027 годах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 ГРАЖДАН</dc:title>
  <dc:creator>User</dc:creator>
  <cp:lastModifiedBy>User</cp:lastModifiedBy>
  <cp:revision>387</cp:revision>
  <dcterms:created xsi:type="dcterms:W3CDTF">2017-11-21T06:07:56Z</dcterms:created>
  <dcterms:modified xsi:type="dcterms:W3CDTF">2025-03-14T06:03:58Z</dcterms:modified>
</cp:coreProperties>
</file>